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69" r:id="rId4"/>
    <p:sldId id="267" r:id="rId5"/>
    <p:sldId id="261" r:id="rId6"/>
    <p:sldId id="273" r:id="rId7"/>
    <p:sldId id="263" r:id="rId8"/>
    <p:sldId id="264" r:id="rId9"/>
    <p:sldId id="265" r:id="rId10"/>
    <p:sldId id="271" r:id="rId11"/>
    <p:sldId id="270" r:id="rId12"/>
    <p:sldId id="274" r:id="rId13"/>
    <p:sldId id="268" r:id="rId14"/>
    <p:sldId id="266" r:id="rId15"/>
    <p:sldId id="25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1F1F"/>
    <a:srgbClr val="FEDD5E"/>
    <a:srgbClr val="93AAE3"/>
    <a:srgbClr val="B29ADC"/>
    <a:srgbClr val="830D83"/>
    <a:srgbClr val="35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54" autoAdjust="0"/>
    <p:restoredTop sz="96247" autoAdjust="0"/>
  </p:normalViewPr>
  <p:slideViewPr>
    <p:cSldViewPr snapToGrid="0">
      <p:cViewPr varScale="1">
        <p:scale>
          <a:sx n="111" d="100"/>
          <a:sy n="111" d="100"/>
        </p:scale>
        <p:origin x="3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538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B7CFE3-5CE6-4A0E-A747-2A30B202E1EB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A0811F-75CB-45E8-B0C2-AE66C381D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679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CECB73-295A-4B89-8093-1B6A4B1DCF98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1D625B-5562-447C-8E45-9FD0C957D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663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sure everyone in the audience is well-aware of cartridge case analysis.</a:t>
            </a:r>
          </a:p>
          <a:p>
            <a:r>
              <a:rPr lang="en-US" dirty="0"/>
              <a:t>However, to make sure we’re all on the same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D625B-5562-447C-8E45-9FD0C957D2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258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cartridge case analysis, the standard “pipeline” goes something like what is shown on the bottom of the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D625B-5562-447C-8E45-9FD0C957D27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150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this slide, we have the same pipeline as introduced in the previous slides.</a:t>
            </a:r>
          </a:p>
          <a:p>
            <a:r>
              <a:rPr lang="en-US" dirty="0"/>
              <a:t>In </a:t>
            </a:r>
            <a:r>
              <a:rPr lang="en-US" dirty="0" err="1"/>
              <a:t>cmcR</a:t>
            </a:r>
            <a:r>
              <a:rPr lang="en-US" dirty="0"/>
              <a:t>, we have taken each part of this pipeline and broken them up into individual pieces, represented by the text in the middle of the slide.</a:t>
            </a:r>
          </a:p>
          <a:p>
            <a:r>
              <a:rPr lang="en-US" dirty="0"/>
              <a:t>First, we start with two cartridge cases, as shown in gray.</a:t>
            </a:r>
          </a:p>
          <a:p>
            <a:r>
              <a:rPr lang="en-US" dirty="0"/>
              <a:t>These cartridge cases are sent (represented by the pipe symbol)</a:t>
            </a:r>
          </a:p>
          <a:p>
            <a:r>
              <a:rPr lang="en-US" dirty="0"/>
              <a:t>Then, we perform some pre-processing on scans of those cartridge cases, as shown in orange.</a:t>
            </a:r>
          </a:p>
          <a:p>
            <a:r>
              <a:rPr lang="en-US" dirty="0"/>
              <a:t>We have divided this pre-processing stage into 3 steps which I won’t discuss due to time.</a:t>
            </a:r>
          </a:p>
          <a:p>
            <a:r>
              <a:rPr lang="en-US" dirty="0"/>
              <a:t>The result of the pre-processing is shown at the bottom of the slide.</a:t>
            </a:r>
          </a:p>
          <a:p>
            <a:r>
              <a:rPr lang="en-US" dirty="0"/>
              <a:t>Next, the scans are compared to each other, as represented in purple.</a:t>
            </a:r>
          </a:p>
          <a:p>
            <a:r>
              <a:rPr lang="en-US" dirty="0"/>
              <a:t>The comparison procedure is implemented  in a function called </a:t>
            </a:r>
            <a:r>
              <a:rPr lang="en-US" dirty="0" err="1"/>
              <a:t>comparison_allTogether</a:t>
            </a:r>
            <a:r>
              <a:rPr lang="en-US" dirty="0"/>
              <a:t>().</a:t>
            </a:r>
          </a:p>
          <a:p>
            <a:r>
              <a:rPr lang="en-US" dirty="0"/>
              <a:t>Finally, the data obtained from the comparison procedure is sent to the Final Results stage in which particular cells are classified as “Congruent Matching Cells” or not.</a:t>
            </a:r>
          </a:p>
          <a:p>
            <a:r>
              <a:rPr lang="en-US" dirty="0"/>
              <a:t>The diagram at the bottom shows the final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D625B-5562-447C-8E45-9FD0C957D2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753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what happens if we skip the step where the trend is removed?</a:t>
            </a:r>
          </a:p>
          <a:p>
            <a:r>
              <a:rPr lang="en-US" dirty="0"/>
              <a:t>The figures below show the same pair of scans.</a:t>
            </a:r>
          </a:p>
          <a:p>
            <a:r>
              <a:rPr lang="en-US" dirty="0"/>
              <a:t>On the left, the global “tilt” or trend in the scans is not removed causing some values near the top-right to be lower, on average, than values in the bottom-left</a:t>
            </a:r>
          </a:p>
          <a:p>
            <a:endParaRPr lang="en-US" dirty="0"/>
          </a:p>
          <a:p>
            <a:r>
              <a:rPr lang="en-US" dirty="0"/>
              <a:t>On the right, this “tilt” has been removed.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D625B-5562-447C-8E45-9FD0C957D2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80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Obviously, a single pair of scans is not sufficient to prove that particular step in the pipeline is warranted.</a:t>
            </a:r>
          </a:p>
          <a:p>
            <a:r>
              <a:rPr lang="en-US" dirty="0"/>
              <a:t>To justify the addition of a step, we must consider its use across many comparisons.</a:t>
            </a:r>
          </a:p>
          <a:p>
            <a:r>
              <a:rPr lang="en-US" dirty="0"/>
              <a:t>The next slide shows such results.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D625B-5562-447C-8E45-9FD0C957D27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98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results shown here indicate that removing the “tilt” to scans increases the CMC score for matching comparisons while decreasing the CMC score for non-matching comparisons, which is desired.</a:t>
            </a:r>
          </a:p>
          <a:p>
            <a:r>
              <a:rPr lang="en-US" dirty="0"/>
              <a:t>As such, these results suggest that removing the trend is a valuable addition to the overall pipeline.</a:t>
            </a:r>
          </a:p>
          <a:p>
            <a:r>
              <a:rPr lang="en-US" dirty="0"/>
              <a:t>This demonstrates how the modularization of the CMC algorithms makes experimentation easy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D625B-5562-447C-8E45-9FD0C957D27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208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D625B-5562-447C-8E45-9FD0C957D27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5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ight Triangle 7"/>
          <p:cNvSpPr/>
          <p:nvPr userDrawn="1"/>
        </p:nvSpPr>
        <p:spPr>
          <a:xfrm rot="5400000">
            <a:off x="-1198880" y="1198880"/>
            <a:ext cx="6858000" cy="4460240"/>
          </a:xfrm>
          <a:prstGeom prst="rt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942580" y="0"/>
            <a:ext cx="42494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ight Triangle 8"/>
          <p:cNvSpPr/>
          <p:nvPr userDrawn="1"/>
        </p:nvSpPr>
        <p:spPr>
          <a:xfrm flipH="1">
            <a:off x="3482340" y="0"/>
            <a:ext cx="4460240" cy="6858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Diagonal Stripe 11"/>
          <p:cNvSpPr/>
          <p:nvPr userDrawn="1"/>
        </p:nvSpPr>
        <p:spPr>
          <a:xfrm>
            <a:off x="4652010" y="0"/>
            <a:ext cx="3554730" cy="5476240"/>
          </a:xfrm>
          <a:prstGeom prst="diagStripe">
            <a:avLst>
              <a:gd name="adj" fmla="val 8723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30240" y="3832225"/>
            <a:ext cx="6461760" cy="2387600"/>
          </a:xfrm>
        </p:spPr>
        <p:txBody>
          <a:bodyPr anchor="t">
            <a:normAutofit/>
          </a:bodyPr>
          <a:lstStyle>
            <a:lvl1pPr algn="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23710" y="2156143"/>
            <a:ext cx="5368290" cy="1655762"/>
          </a:xfrm>
        </p:spPr>
        <p:txBody>
          <a:bodyPr anchor="b"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50455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" y="404494"/>
            <a:ext cx="3200400" cy="1800225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901071" y="1909624"/>
            <a:ext cx="1673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</a:rPr>
              <a:t>Seattle,</a:t>
            </a:r>
            <a:r>
              <a:rPr lang="en-US" sz="1200" baseline="0" dirty="0">
                <a:latin typeface="+mj-lt"/>
              </a:rPr>
              <a:t> Washington</a:t>
            </a:r>
            <a:endParaRPr lang="en-US" sz="1200" dirty="0">
              <a:latin typeface="+mj-lt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352131" y="302894"/>
            <a:ext cx="291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+mj-lt"/>
              </a:rPr>
              <a:t>A Responsive Academy </a:t>
            </a:r>
          </a:p>
        </p:txBody>
      </p:sp>
    </p:spTree>
    <p:extLst>
      <p:ext uri="{BB962C8B-B14F-4D97-AF65-F5344CB8AC3E}">
        <p14:creationId xmlns:p14="http://schemas.microsoft.com/office/powerpoint/2010/main" val="3668006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087119"/>
            <a:ext cx="2628900" cy="50898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01216-1859-4861-9E89-4E88C84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64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01216-1859-4861-9E89-4E88C84B2E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073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01216-1859-4861-9E89-4E88C84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15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96240"/>
            <a:ext cx="9635172" cy="12944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01216-1859-4861-9E89-4E88C84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599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01216-1859-4861-9E89-4E88C84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58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01216-1859-4861-9E89-4E88C84B2EA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50000">
                <a:schemeClr val="bg1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1280160" cy="72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61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01216-1859-4861-9E89-4E88C84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21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01216-1859-4861-9E89-4E88C84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154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01216-1859-4861-9E89-4E88C84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098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36245"/>
            <a:ext cx="96570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6626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C5FD3-9E88-4EE2-A519-A6464A3A1E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alf Frame 7"/>
          <p:cNvSpPr/>
          <p:nvPr userDrawn="1"/>
        </p:nvSpPr>
        <p:spPr>
          <a:xfrm flipV="1">
            <a:off x="193040" y="4092118"/>
            <a:ext cx="3241040" cy="2588717"/>
          </a:xfrm>
          <a:prstGeom prst="halfFrame">
            <a:avLst>
              <a:gd name="adj1" fmla="val 7700"/>
              <a:gd name="adj2" fmla="val 8650"/>
            </a:avLst>
          </a:prstGeom>
          <a:gradFill>
            <a:gsLst>
              <a:gs pos="40000">
                <a:schemeClr val="tx1"/>
              </a:gs>
              <a:gs pos="60000">
                <a:schemeClr val="tx1"/>
              </a:gs>
              <a:gs pos="0">
                <a:schemeClr val="tx2"/>
              </a:gs>
              <a:gs pos="50000">
                <a:schemeClr val="tx1"/>
              </a:gs>
              <a:gs pos="100000">
                <a:schemeClr val="tx2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Half Frame 6"/>
          <p:cNvSpPr/>
          <p:nvPr userDrawn="1"/>
        </p:nvSpPr>
        <p:spPr>
          <a:xfrm flipV="1">
            <a:off x="0" y="3637280"/>
            <a:ext cx="4064000" cy="3210560"/>
          </a:xfrm>
          <a:prstGeom prst="halfFrame">
            <a:avLst>
              <a:gd name="adj1" fmla="val 7700"/>
              <a:gd name="adj2" fmla="val 8650"/>
            </a:avLst>
          </a:prstGeom>
          <a:gradFill>
            <a:gsLst>
              <a:gs pos="0">
                <a:schemeClr val="accent1"/>
              </a:gs>
              <a:gs pos="40000">
                <a:schemeClr val="accent5"/>
              </a:gs>
              <a:gs pos="60000">
                <a:schemeClr val="accent5"/>
              </a:gs>
              <a:gs pos="50000">
                <a:schemeClr val="accent5"/>
              </a:gs>
              <a:gs pos="100000">
                <a:schemeClr val="accent1"/>
              </a:gs>
            </a:gsLst>
            <a:lin ang="7800000" scaled="0"/>
          </a:gra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Half Frame 8"/>
          <p:cNvSpPr/>
          <p:nvPr userDrawn="1"/>
        </p:nvSpPr>
        <p:spPr>
          <a:xfrm rot="10800000" flipV="1">
            <a:off x="8757920" y="180518"/>
            <a:ext cx="3241040" cy="2588717"/>
          </a:xfrm>
          <a:prstGeom prst="halfFrame">
            <a:avLst>
              <a:gd name="adj1" fmla="val 7700"/>
              <a:gd name="adj2" fmla="val 8650"/>
            </a:avLst>
          </a:prstGeom>
          <a:gradFill>
            <a:gsLst>
              <a:gs pos="40000">
                <a:schemeClr val="tx1"/>
              </a:gs>
              <a:gs pos="60000">
                <a:schemeClr val="tx1"/>
              </a:gs>
              <a:gs pos="0">
                <a:schemeClr val="tx2"/>
              </a:gs>
              <a:gs pos="50000">
                <a:schemeClr val="tx1"/>
              </a:gs>
              <a:gs pos="100000">
                <a:schemeClr val="tx2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Half Frame 9"/>
          <p:cNvSpPr/>
          <p:nvPr userDrawn="1"/>
        </p:nvSpPr>
        <p:spPr>
          <a:xfrm rot="10800000" flipV="1">
            <a:off x="8117840" y="0"/>
            <a:ext cx="4064000" cy="3210560"/>
          </a:xfrm>
          <a:prstGeom prst="halfFrame">
            <a:avLst>
              <a:gd name="adj1" fmla="val 7700"/>
              <a:gd name="adj2" fmla="val 8650"/>
            </a:avLst>
          </a:prstGeom>
          <a:gradFill>
            <a:gsLst>
              <a:gs pos="0">
                <a:schemeClr val="accent1"/>
              </a:gs>
              <a:gs pos="40000">
                <a:schemeClr val="accent5"/>
              </a:gs>
              <a:gs pos="60000">
                <a:schemeClr val="accent5"/>
              </a:gs>
              <a:gs pos="50000">
                <a:schemeClr val="accent5"/>
              </a:gs>
              <a:gs pos="100000">
                <a:schemeClr val="accent1"/>
              </a:gs>
            </a:gsLst>
            <a:lin ang="7800000" scaled="0"/>
          </a:gra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920" y="386080"/>
            <a:ext cx="1352407" cy="76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537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AFE-ISU/cmcR" TargetMode="External"/><Relationship Id="rId7" Type="http://schemas.openxmlformats.org/officeDocument/2006/relationships/hyperlink" Target="https://r4ds.had.co.nz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tro2r.com/" TargetMode="External"/><Relationship Id="rId5" Type="http://schemas.openxmlformats.org/officeDocument/2006/relationships/hyperlink" Target="https://tsapps.nist.gov/NRBTD/" TargetMode="External"/><Relationship Id="rId4" Type="http://schemas.openxmlformats.org/officeDocument/2006/relationships/hyperlink" Target="mailto:jzemmels@iastate.edu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An Accessible Open-Source Implementation of the Congruent Matching Cells Algorithms for Cartridge Case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89206" y="2156143"/>
            <a:ext cx="536829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Joe Zemmels, M.Sc.</a:t>
            </a:r>
          </a:p>
          <a:p>
            <a:r>
              <a:rPr lang="en-US" dirty="0"/>
              <a:t>Susan </a:t>
            </a:r>
            <a:r>
              <a:rPr lang="en-US" dirty="0" err="1"/>
              <a:t>Vanderplas</a:t>
            </a:r>
            <a:r>
              <a:rPr lang="en-US" dirty="0"/>
              <a:t>, Ph.D.</a:t>
            </a:r>
          </a:p>
          <a:p>
            <a:r>
              <a:rPr lang="en-US" dirty="0"/>
              <a:t>Heike Hofmann, Ph.D.</a:t>
            </a:r>
          </a:p>
          <a:p>
            <a:r>
              <a:rPr lang="en-US" sz="2400" dirty="0"/>
              <a:t>11:05-11:20 D38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045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D2309-1542-4628-84B9-5FBC0CB22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663"/>
            <a:ext cx="9657080" cy="1325563"/>
          </a:xfrm>
        </p:spPr>
        <p:txBody>
          <a:bodyPr>
            <a:normAutofit/>
          </a:bodyPr>
          <a:lstStyle/>
          <a:p>
            <a:r>
              <a:rPr lang="en-US" sz="2400" dirty="0"/>
              <a:t>Example: How does a Gaussian filter affect the CMC score?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72366-E003-4F85-845A-BDE0E79B8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25760"/>
            <a:ext cx="10515600" cy="704347"/>
          </a:xfrm>
        </p:spPr>
        <p:txBody>
          <a:bodyPr>
            <a:normAutofit/>
          </a:bodyPr>
          <a:lstStyle/>
          <a:p>
            <a:r>
              <a:rPr lang="en-US" sz="2100" u="sng" dirty="0"/>
              <a:t>Conclusion:</a:t>
            </a:r>
            <a:r>
              <a:rPr lang="en-US" sz="2100" dirty="0"/>
              <a:t> The Gaussian filter increases the similarity score for this matching pair.</a:t>
            </a:r>
            <a:endParaRPr lang="en-US" sz="2100" u="sng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7441ABE-DEB4-457E-A4E2-73ED527851D3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8060406" y="2878990"/>
            <a:ext cx="1204" cy="2398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236C5BA-0B7F-42FB-A454-EEBE7AFCE7EB}"/>
              </a:ext>
            </a:extLst>
          </p:cNvPr>
          <p:cNvSpPr txBox="1"/>
          <p:nvPr/>
        </p:nvSpPr>
        <p:spPr>
          <a:xfrm>
            <a:off x="7504781" y="4964444"/>
            <a:ext cx="111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 CMCs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FF4DE6D-227E-43EE-9831-23C995BE8776}"/>
              </a:ext>
            </a:extLst>
          </p:cNvPr>
          <p:cNvCxnSpPr>
            <a:cxnSpLocks/>
            <a:stCxn id="37" idx="2"/>
            <a:endCxn id="33" idx="0"/>
          </p:cNvCxnSpPr>
          <p:nvPr/>
        </p:nvCxnSpPr>
        <p:spPr>
          <a:xfrm>
            <a:off x="8058472" y="4694429"/>
            <a:ext cx="1934" cy="2700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49F79EB-1FFA-4B86-BD65-9AA5104DB86F}"/>
              </a:ext>
            </a:extLst>
          </p:cNvPr>
          <p:cNvSpPr txBox="1"/>
          <p:nvPr/>
        </p:nvSpPr>
        <p:spPr>
          <a:xfrm>
            <a:off x="6834047" y="1278676"/>
            <a:ext cx="2452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Not Gaussian Filtered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7F64FA-5CF5-4DE4-A54F-78286393E579}"/>
              </a:ext>
            </a:extLst>
          </p:cNvPr>
          <p:cNvGrpSpPr/>
          <p:nvPr/>
        </p:nvGrpSpPr>
        <p:grpSpPr>
          <a:xfrm>
            <a:off x="6741314" y="1589686"/>
            <a:ext cx="2638184" cy="1289304"/>
            <a:chOff x="6741314" y="1589686"/>
            <a:chExt cx="2638184" cy="1289304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C7D277A-A41B-4EC2-9C94-85DC83865045}"/>
                </a:ext>
              </a:extLst>
            </p:cNvPr>
            <p:cNvSpPr/>
            <p:nvPr/>
          </p:nvSpPr>
          <p:spPr>
            <a:xfrm>
              <a:off x="6741314" y="1589686"/>
              <a:ext cx="2638184" cy="128930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60" name="Picture 59" descr="Shape, circle&#10;&#10;Description automatically generated">
              <a:extLst>
                <a:ext uri="{FF2B5EF4-FFF2-40B4-BE49-F238E27FC236}">
                  <a16:creationId xmlns:a16="http://schemas.microsoft.com/office/drawing/2014/main" id="{2B49EA5B-CE7C-4BE0-A3EE-1ED8D6806A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6" t="6961" r="21999" b="2425"/>
            <a:stretch/>
          </p:blipFill>
          <p:spPr>
            <a:xfrm>
              <a:off x="8122539" y="1635396"/>
              <a:ext cx="1204076" cy="1207008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7CF245E-313B-472B-9C17-B470FA0418D5}"/>
                </a:ext>
              </a:extLst>
            </p:cNvPr>
            <p:cNvSpPr txBox="1"/>
            <p:nvPr/>
          </p:nvSpPr>
          <p:spPr>
            <a:xfrm>
              <a:off x="8415012" y="2173180"/>
              <a:ext cx="6191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Scan 2</a:t>
              </a:r>
            </a:p>
          </p:txBody>
        </p:sp>
        <p:pic>
          <p:nvPicPr>
            <p:cNvPr id="35" name="Picture 34" descr="Shape, circle&#10;&#10;Description automatically generated">
              <a:extLst>
                <a:ext uri="{FF2B5EF4-FFF2-40B4-BE49-F238E27FC236}">
                  <a16:creationId xmlns:a16="http://schemas.microsoft.com/office/drawing/2014/main" id="{7B603BA0-BDE3-4701-878C-B5E0A76AA9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9" t="6681" r="21926" b="2707"/>
            <a:stretch/>
          </p:blipFill>
          <p:spPr>
            <a:xfrm>
              <a:off x="6806054" y="1627915"/>
              <a:ext cx="1204076" cy="1207008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648CAAE-5801-4851-914F-36C69145539E}"/>
                </a:ext>
              </a:extLst>
            </p:cNvPr>
            <p:cNvSpPr txBox="1"/>
            <p:nvPr/>
          </p:nvSpPr>
          <p:spPr>
            <a:xfrm>
              <a:off x="7098528" y="2157791"/>
              <a:ext cx="6191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Scan 1</a:t>
              </a:r>
            </a:p>
          </p:txBody>
        </p:sp>
      </p:grpSp>
      <p:pic>
        <p:nvPicPr>
          <p:cNvPr id="37" name="Picture 36" descr="Shape&#10;&#10;Description automatically generated">
            <a:extLst>
              <a:ext uri="{FF2B5EF4-FFF2-40B4-BE49-F238E27FC236}">
                <a16:creationId xmlns:a16="http://schemas.microsoft.com/office/drawing/2014/main" id="{222FA143-75C8-4CDE-9074-B6358E9D4E2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2" t="7257" r="5119" b="4042"/>
          <a:stretch/>
        </p:blipFill>
        <p:spPr>
          <a:xfrm>
            <a:off x="6834047" y="3139949"/>
            <a:ext cx="2448849" cy="1554480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4267117B-42FC-4187-BFBB-5B9D3C96235D}"/>
              </a:ext>
            </a:extLst>
          </p:cNvPr>
          <p:cNvGrpSpPr/>
          <p:nvPr/>
        </p:nvGrpSpPr>
        <p:grpSpPr>
          <a:xfrm>
            <a:off x="2388173" y="1278676"/>
            <a:ext cx="2638183" cy="4065845"/>
            <a:chOff x="2388173" y="1278676"/>
            <a:chExt cx="2638183" cy="406584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6738037-7D2F-40B0-BF51-BCA5AFFCAFC5}"/>
                </a:ext>
              </a:extLst>
            </p:cNvPr>
            <p:cNvSpPr txBox="1"/>
            <p:nvPr/>
          </p:nvSpPr>
          <p:spPr>
            <a:xfrm>
              <a:off x="2979161" y="1278676"/>
              <a:ext cx="15662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Gaussian Filtered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0C3E3C7-AB3A-433D-A935-4CCE6758F5E3}"/>
                </a:ext>
              </a:extLst>
            </p:cNvPr>
            <p:cNvSpPr txBox="1"/>
            <p:nvPr/>
          </p:nvSpPr>
          <p:spPr>
            <a:xfrm>
              <a:off x="3151639" y="4975189"/>
              <a:ext cx="111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17 CMCs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0A57F89-98EC-4500-BA7D-F7FA4A6708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05736" y="4699936"/>
              <a:ext cx="3702" cy="27525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0E16FE6-0679-43C7-A93D-622663314E03}"/>
                </a:ext>
              </a:extLst>
            </p:cNvPr>
            <p:cNvCxnSpPr>
              <a:cxnSpLocks/>
            </p:cNvCxnSpPr>
            <p:nvPr/>
          </p:nvCxnSpPr>
          <p:spPr>
            <a:xfrm>
              <a:off x="3705414" y="2868922"/>
              <a:ext cx="3701" cy="27653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5A8311C-2B39-49BB-BF3A-BCD18F6A93DE}"/>
                </a:ext>
              </a:extLst>
            </p:cNvPr>
            <p:cNvGrpSpPr/>
            <p:nvPr/>
          </p:nvGrpSpPr>
          <p:grpSpPr>
            <a:xfrm>
              <a:off x="2388173" y="1579618"/>
              <a:ext cx="2638183" cy="1289304"/>
              <a:chOff x="2388173" y="1579618"/>
              <a:chExt cx="2638183" cy="1289304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9DE91CFF-7426-43AE-B808-D8B45E0455B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388173" y="1579618"/>
                <a:ext cx="2638183" cy="1289304"/>
                <a:chOff x="3436826" y="3194531"/>
                <a:chExt cx="2747126" cy="1342545"/>
              </a:xfrm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51B9F52-A312-4F93-8917-2155ECB05B98}"/>
                    </a:ext>
                  </a:extLst>
                </p:cNvPr>
                <p:cNvSpPr/>
                <p:nvPr/>
              </p:nvSpPr>
              <p:spPr>
                <a:xfrm>
                  <a:off x="3436826" y="3194531"/>
                  <a:ext cx="2747126" cy="1342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43" name="Picture 42" descr="Shape, circle&#10;&#10;Description automatically generated">
                  <a:extLst>
                    <a:ext uri="{FF2B5EF4-FFF2-40B4-BE49-F238E27FC236}">
                      <a16:creationId xmlns:a16="http://schemas.microsoft.com/office/drawing/2014/main" id="{8D73F3DF-FA7B-4B84-8302-8FBBC31BB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536" t="6951" r="21244" b="2044"/>
                <a:stretch/>
              </p:blipFill>
              <p:spPr>
                <a:xfrm>
                  <a:off x="4863280" y="3250902"/>
                  <a:ext cx="1274301" cy="1250771"/>
                </a:xfrm>
                <a:prstGeom prst="rect">
                  <a:avLst/>
                </a:prstGeom>
              </p:spPr>
            </p:pic>
            <p:pic>
              <p:nvPicPr>
                <p:cNvPr id="44" name="Picture 43" descr="Shape, circle&#10;&#10;Description automatically generated">
                  <a:extLst>
                    <a:ext uri="{FF2B5EF4-FFF2-40B4-BE49-F238E27FC236}">
                      <a16:creationId xmlns:a16="http://schemas.microsoft.com/office/drawing/2014/main" id="{19883D65-5BDA-4ACA-9D4F-27712EB549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597" t="6541" r="21184" b="1789"/>
                <a:stretch/>
              </p:blipFill>
              <p:spPr>
                <a:xfrm>
                  <a:off x="3483197" y="3241786"/>
                  <a:ext cx="1274301" cy="1259888"/>
                </a:xfrm>
                <a:prstGeom prst="rect">
                  <a:avLst/>
                </a:prstGeom>
              </p:spPr>
            </p:pic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2D87AB0-11E9-424B-ADB1-9B03136DBC88}"/>
                  </a:ext>
                </a:extLst>
              </p:cNvPr>
              <p:cNvSpPr txBox="1"/>
              <p:nvPr/>
            </p:nvSpPr>
            <p:spPr>
              <a:xfrm>
                <a:off x="2710968" y="2167608"/>
                <a:ext cx="6641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Scan 1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049B1C-3B5A-40E6-9D22-2A115F771512}"/>
                  </a:ext>
                </a:extLst>
              </p:cNvPr>
              <p:cNvSpPr txBox="1"/>
              <p:nvPr/>
            </p:nvSpPr>
            <p:spPr>
              <a:xfrm>
                <a:off x="3998042" y="2162616"/>
                <a:ext cx="6641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Scan 2</a:t>
                </a: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C1AB25EC-91FF-4A9E-A81D-9475E78E30FC}"/>
                </a:ext>
              </a:extLst>
            </p:cNvPr>
            <p:cNvGrpSpPr/>
            <p:nvPr/>
          </p:nvGrpSpPr>
          <p:grpSpPr>
            <a:xfrm>
              <a:off x="2436406" y="3145456"/>
              <a:ext cx="2541717" cy="1554480"/>
              <a:chOff x="2440107" y="3145456"/>
              <a:chExt cx="2541717" cy="1554480"/>
            </a:xfrm>
          </p:grpSpPr>
          <p:pic>
            <p:nvPicPr>
              <p:cNvPr id="63" name="Picture 62" descr="Chart, shape&#10;&#10;Description automatically generated">
                <a:extLst>
                  <a:ext uri="{FF2B5EF4-FFF2-40B4-BE49-F238E27FC236}">
                    <a16:creationId xmlns:a16="http://schemas.microsoft.com/office/drawing/2014/main" id="{CAC68373-6930-4208-B8DC-DD26C62690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2" t="6912" r="5114" b="4211"/>
              <a:stretch/>
            </p:blipFill>
            <p:spPr>
              <a:xfrm>
                <a:off x="2440107" y="3145456"/>
                <a:ext cx="2541717" cy="1554480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305D6BF-955A-4080-92DB-81B78D4F1221}"/>
                  </a:ext>
                </a:extLst>
              </p:cNvPr>
              <p:cNvSpPr txBox="1"/>
              <p:nvPr/>
            </p:nvSpPr>
            <p:spPr>
              <a:xfrm>
                <a:off x="2705931" y="3860747"/>
                <a:ext cx="67427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Scan 1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A27A592-14FA-4563-9B69-D4D9FEC7C1CD}"/>
                  </a:ext>
                </a:extLst>
              </p:cNvPr>
              <p:cNvSpPr txBox="1"/>
              <p:nvPr/>
            </p:nvSpPr>
            <p:spPr>
              <a:xfrm>
                <a:off x="3993005" y="3860748"/>
                <a:ext cx="67427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Scan 2</a:t>
                </a: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2E21CB5-7711-4563-98D4-B729B1747A8B}"/>
              </a:ext>
            </a:extLst>
          </p:cNvPr>
          <p:cNvSpPr txBox="1"/>
          <p:nvPr/>
        </p:nvSpPr>
        <p:spPr>
          <a:xfrm>
            <a:off x="8384460" y="3860745"/>
            <a:ext cx="680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Scan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A62263-F13F-4A13-AB10-8B9589186243}"/>
              </a:ext>
            </a:extLst>
          </p:cNvPr>
          <p:cNvSpPr txBox="1"/>
          <p:nvPr/>
        </p:nvSpPr>
        <p:spPr>
          <a:xfrm>
            <a:off x="7067976" y="3860746"/>
            <a:ext cx="680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Scan 1</a:t>
            </a:r>
          </a:p>
        </p:txBody>
      </p:sp>
    </p:spTree>
    <p:extLst>
      <p:ext uri="{BB962C8B-B14F-4D97-AF65-F5344CB8AC3E}">
        <p14:creationId xmlns:p14="http://schemas.microsoft.com/office/powerpoint/2010/main" val="120310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2ACFD-37D1-49B0-B3BF-FA1DDB9FE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Example: How does a Gaussian filter affect the CMC score?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53F53-D741-41DA-961D-5A3CDFDC7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179"/>
            <a:ext cx="10515600" cy="4835576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What is the effect across </a:t>
            </a:r>
            <a:r>
              <a:rPr lang="en-US" sz="2400" i="1" dirty="0"/>
              <a:t>many</a:t>
            </a:r>
            <a:r>
              <a:rPr lang="en-US" sz="2400" dirty="0"/>
              <a:t> comparisons?</a:t>
            </a:r>
          </a:p>
          <a:p>
            <a:r>
              <a:rPr lang="en-US" sz="2400" dirty="0"/>
              <a:t>Consider 63 matching and 717 non-matching pairs: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u="sng" dirty="0"/>
          </a:p>
          <a:p>
            <a:endParaRPr lang="en-US" sz="2400" u="sng" dirty="0"/>
          </a:p>
          <a:p>
            <a:endParaRPr lang="en-US" sz="2400" u="sng" dirty="0"/>
          </a:p>
          <a:p>
            <a:pPr>
              <a:lnSpc>
                <a:spcPct val="120000"/>
              </a:lnSpc>
            </a:pPr>
            <a:r>
              <a:rPr lang="en-US" sz="2400" u="sng" dirty="0"/>
              <a:t>Conclusion:</a:t>
            </a:r>
            <a:r>
              <a:rPr lang="en-US" sz="2400" dirty="0"/>
              <a:t> The Gaussian filter improves the ability to differentiate between these matching and non-matching comparisons.</a:t>
            </a:r>
            <a:endParaRPr lang="en-US" sz="2400" u="sng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998A324-60B1-4578-92A1-20A5E807B650}"/>
              </a:ext>
            </a:extLst>
          </p:cNvPr>
          <p:cNvGrpSpPr/>
          <p:nvPr/>
        </p:nvGrpSpPr>
        <p:grpSpPr>
          <a:xfrm>
            <a:off x="6508056" y="2507818"/>
            <a:ext cx="3852334" cy="2742864"/>
            <a:chOff x="6508056" y="2507818"/>
            <a:chExt cx="3852334" cy="274286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DB6CA3D-8B0D-4827-8441-AC4C3906E9FC}"/>
                </a:ext>
              </a:extLst>
            </p:cNvPr>
            <p:cNvSpPr txBox="1"/>
            <p:nvPr/>
          </p:nvSpPr>
          <p:spPr>
            <a:xfrm>
              <a:off x="7209453" y="2507818"/>
              <a:ext cx="2449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Not Gaussian Filtered</a:t>
              </a:r>
            </a:p>
          </p:txBody>
        </p:sp>
        <p:pic>
          <p:nvPicPr>
            <p:cNvPr id="11" name="Picture 10" descr="Chart, histogram&#10;&#10;Description automatically generated">
              <a:extLst>
                <a:ext uri="{FF2B5EF4-FFF2-40B4-BE49-F238E27FC236}">
                  <a16:creationId xmlns:a16="http://schemas.microsoft.com/office/drawing/2014/main" id="{05BECF86-4325-4DF1-A055-64EDBC214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8056" y="2873242"/>
              <a:ext cx="3852334" cy="237744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63586B8-20FD-4310-AF68-655763AB9C2E}"/>
              </a:ext>
            </a:extLst>
          </p:cNvPr>
          <p:cNvGrpSpPr/>
          <p:nvPr/>
        </p:nvGrpSpPr>
        <p:grpSpPr>
          <a:xfrm>
            <a:off x="1668963" y="2505343"/>
            <a:ext cx="3852334" cy="2727986"/>
            <a:chOff x="1668963" y="2505343"/>
            <a:chExt cx="3852334" cy="27279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4C8560-16B8-4C8F-B358-9841B5952D46}"/>
                </a:ext>
              </a:extLst>
            </p:cNvPr>
            <p:cNvSpPr txBox="1"/>
            <p:nvPr/>
          </p:nvSpPr>
          <p:spPr>
            <a:xfrm>
              <a:off x="2674328" y="2505343"/>
              <a:ext cx="20348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Gaussian Filtered</a:t>
              </a:r>
            </a:p>
          </p:txBody>
        </p:sp>
        <p:pic>
          <p:nvPicPr>
            <p:cNvPr id="13" name="Picture 12" descr="Chart, histogram&#10;&#10;Description automatically generated">
              <a:extLst>
                <a:ext uri="{FF2B5EF4-FFF2-40B4-BE49-F238E27FC236}">
                  <a16:creationId xmlns:a16="http://schemas.microsoft.com/office/drawing/2014/main" id="{1B7F5C2D-FFF0-4260-A622-EE593EE25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8963" y="2855889"/>
              <a:ext cx="3852334" cy="23774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238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A5E8A-D3FA-433A-A866-AB182EAA1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1C50A-37D0-49CA-916E-ACC5A6DF2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cmcR</a:t>
            </a:r>
            <a:r>
              <a:rPr lang="en-US" dirty="0"/>
              <a:t> package provides a flexible, open-source pipeline implementation of the CMC algorithms.</a:t>
            </a:r>
          </a:p>
          <a:p>
            <a:endParaRPr lang="en-US" dirty="0"/>
          </a:p>
          <a:p>
            <a:r>
              <a:rPr lang="en-US" dirty="0"/>
              <a:t>Flexibility enables experiments to be performed faster.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Open-source algorithms encourage reproducibility of results.</a:t>
            </a:r>
          </a:p>
          <a:p>
            <a:endParaRPr lang="en-US" dirty="0"/>
          </a:p>
          <a:p>
            <a:r>
              <a:rPr lang="en-US" dirty="0" err="1"/>
              <a:t>cmcR</a:t>
            </a:r>
            <a:r>
              <a:rPr lang="en-US" dirty="0"/>
              <a:t> provides an accessible, transparent foundation to learn about, experiment with, and improve the CMC algorithms.</a:t>
            </a:r>
          </a:p>
        </p:txBody>
      </p:sp>
    </p:spTree>
    <p:extLst>
      <p:ext uri="{BB962C8B-B14F-4D97-AF65-F5344CB8AC3E}">
        <p14:creationId xmlns:p14="http://schemas.microsoft.com/office/powerpoint/2010/main" val="308421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D6B92-39A2-44F3-879A-29D913FA6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2B48A-BE6F-4016-A216-4544C6A55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cmcR</a:t>
            </a:r>
            <a:r>
              <a:rPr lang="en-US" dirty="0"/>
              <a:t> Source Code: </a:t>
            </a:r>
            <a:r>
              <a:rPr lang="en-US" dirty="0">
                <a:hlinkClick r:id="rId3"/>
              </a:rPr>
              <a:t>https://github.com/CSAFE-ISU/cmcR</a:t>
            </a:r>
            <a:endParaRPr lang="en-US" dirty="0"/>
          </a:p>
          <a:p>
            <a:pPr lvl="1"/>
            <a:r>
              <a:rPr lang="en-US" dirty="0"/>
              <a:t>Email: </a:t>
            </a:r>
            <a:r>
              <a:rPr lang="en-US" dirty="0">
                <a:hlinkClick r:id="rId4"/>
              </a:rPr>
              <a:t>jzemmels@iastate.edu</a:t>
            </a:r>
            <a:endParaRPr lang="en-US" dirty="0"/>
          </a:p>
          <a:p>
            <a:endParaRPr lang="en-US" dirty="0"/>
          </a:p>
          <a:p>
            <a:r>
              <a:rPr lang="en-US" dirty="0"/>
              <a:t>NIST Database: </a:t>
            </a:r>
            <a:r>
              <a:rPr lang="en-US" dirty="0">
                <a:hlinkClick r:id="rId5"/>
              </a:rPr>
              <a:t>https://tsapps.nist.gov/NRBTD/</a:t>
            </a:r>
            <a:endParaRPr lang="en-US" dirty="0"/>
          </a:p>
          <a:p>
            <a:endParaRPr lang="en-US" dirty="0"/>
          </a:p>
          <a:p>
            <a:r>
              <a:rPr lang="en-US" dirty="0"/>
              <a:t>An Introduction to R: </a:t>
            </a:r>
            <a:r>
              <a:rPr lang="en-US" dirty="0">
                <a:hlinkClick r:id="rId6"/>
              </a:rPr>
              <a:t>https://intro2r.com/</a:t>
            </a:r>
            <a:endParaRPr lang="en-US" dirty="0"/>
          </a:p>
          <a:p>
            <a:r>
              <a:rPr lang="en-US" dirty="0"/>
              <a:t>R for Data Science: </a:t>
            </a:r>
            <a:r>
              <a:rPr lang="en-US" dirty="0">
                <a:hlinkClick r:id="rId7"/>
              </a:rPr>
              <a:t>https://r4ds.had.co.nz/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195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BBC28-4111-4BB0-9F39-DE5A805A0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B2A06-8105-4571-8B29-C9B08F586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14000"/>
              </a:lnSpc>
            </a:pPr>
            <a:r>
              <a:rPr lang="en-US" sz="2400" dirty="0"/>
              <a:t>J. Song. (2013). </a:t>
            </a:r>
            <a:r>
              <a:rPr lang="en-US" sz="2400" i="1" dirty="0"/>
              <a:t>Proposed “NIST Ballistics Identification System (NBIS)” Based on 3D Topography Measurements on Correlation Cells</a:t>
            </a:r>
            <a:r>
              <a:rPr lang="en-US" sz="2400" dirty="0"/>
              <a:t>. American Firearm and Tool Mark Examiners Journal, 45(2):11.</a:t>
            </a:r>
          </a:p>
          <a:p>
            <a:pPr>
              <a:lnSpc>
                <a:spcPct val="114000"/>
              </a:lnSpc>
            </a:pPr>
            <a:r>
              <a:rPr lang="en-US" sz="2400" dirty="0"/>
              <a:t>T. Fadul, G. Hernandez, S. </a:t>
            </a:r>
            <a:r>
              <a:rPr lang="en-US" sz="2400" dirty="0" err="1"/>
              <a:t>Stoiloff</a:t>
            </a:r>
            <a:r>
              <a:rPr lang="en-US" sz="2400" dirty="0"/>
              <a:t>, and G. </a:t>
            </a:r>
            <a:r>
              <a:rPr lang="en-US" sz="2400" dirty="0" err="1"/>
              <a:t>Sneh</a:t>
            </a:r>
            <a:r>
              <a:rPr lang="en-US" sz="2400" dirty="0"/>
              <a:t>. (2011). </a:t>
            </a:r>
            <a:r>
              <a:rPr lang="en-US" sz="2400" i="1" dirty="0"/>
              <a:t>An Empirical Study to Improve the Scientific Foundation of Forensic Firearm and Tool Mark Identification Utilizing 10 Consecutively Manufactured Slides</a:t>
            </a:r>
            <a:r>
              <a:rPr lang="en-US" sz="2400" dirty="0"/>
              <a:t>.</a:t>
            </a:r>
          </a:p>
          <a:p>
            <a:pPr>
              <a:lnSpc>
                <a:spcPct val="114000"/>
              </a:lnSpc>
            </a:pPr>
            <a:r>
              <a:rPr lang="en-US" sz="2400" dirty="0"/>
              <a:t>Zemmels, J. Hofmann, H. </a:t>
            </a:r>
            <a:r>
              <a:rPr lang="en-US" sz="2400" dirty="0" err="1"/>
              <a:t>Vanderplas</a:t>
            </a:r>
            <a:r>
              <a:rPr lang="en-US" sz="2400" dirty="0"/>
              <a:t>, S. (2021). </a:t>
            </a:r>
            <a:r>
              <a:rPr lang="en-US" sz="2400" i="1" dirty="0" err="1"/>
              <a:t>cmcR</a:t>
            </a:r>
            <a:r>
              <a:rPr lang="en-US" sz="2400" i="1" dirty="0"/>
              <a:t>: An Implementation of the ‘Congruent Matching Cells’ Method.</a:t>
            </a:r>
            <a:r>
              <a:rPr lang="en-US" sz="2400" dirty="0"/>
              <a:t> R package version 0.1.8.</a:t>
            </a:r>
          </a:p>
          <a:p>
            <a:pPr>
              <a:lnSpc>
                <a:spcPct val="114000"/>
              </a:lnSpc>
            </a:pPr>
            <a:r>
              <a:rPr lang="en-US" sz="2400" dirty="0"/>
              <a:t>Milton Bache, S. Wickham, H. (2020). </a:t>
            </a:r>
            <a:r>
              <a:rPr lang="en-US" sz="2400" i="1" dirty="0" err="1"/>
              <a:t>magrittr</a:t>
            </a:r>
            <a:r>
              <a:rPr lang="en-US" sz="2400" i="1" dirty="0"/>
              <a:t>: A Forward-Pipe Operator for R.</a:t>
            </a:r>
            <a:r>
              <a:rPr lang="en-US" sz="2400" dirty="0"/>
              <a:t> R package version 2.0.1.</a:t>
            </a:r>
          </a:p>
          <a:p>
            <a:pPr>
              <a:lnSpc>
                <a:spcPct val="114000"/>
              </a:lnSpc>
            </a:pPr>
            <a:r>
              <a:rPr lang="en-US" sz="2400" dirty="0"/>
              <a:t>Douglas, A. Ross, D. Mancini, F. Couto, A. </a:t>
            </a:r>
            <a:r>
              <a:rPr lang="en-US" sz="2400" dirty="0" err="1"/>
              <a:t>Lusseau</a:t>
            </a:r>
            <a:r>
              <a:rPr lang="en-US" sz="2400" dirty="0"/>
              <a:t>, D. (2021) </a:t>
            </a:r>
            <a:r>
              <a:rPr lang="en-US" sz="2400" i="1" dirty="0"/>
              <a:t>An Introduction to R</a:t>
            </a:r>
            <a:r>
              <a:rPr lang="en-US" sz="2400" dirty="0"/>
              <a:t>.</a:t>
            </a:r>
          </a:p>
          <a:p>
            <a:pPr>
              <a:lnSpc>
                <a:spcPct val="114000"/>
              </a:lnSpc>
            </a:pPr>
            <a:r>
              <a:rPr lang="en-US" sz="2400" dirty="0" err="1"/>
              <a:t>Grolemund</a:t>
            </a:r>
            <a:r>
              <a:rPr lang="en-US" sz="2400" dirty="0"/>
              <a:t>, G., &amp; Wickham, H. (2017). </a:t>
            </a:r>
            <a:r>
              <a:rPr lang="en-US" sz="2400" i="1" dirty="0"/>
              <a:t>R for Data Science</a:t>
            </a:r>
            <a:r>
              <a:rPr lang="en-US" sz="2400" dirty="0"/>
              <a:t>. O’Reilly Media.</a:t>
            </a:r>
          </a:p>
        </p:txBody>
      </p:sp>
    </p:spTree>
    <p:extLst>
      <p:ext uri="{BB962C8B-B14F-4D97-AF65-F5344CB8AC3E}">
        <p14:creationId xmlns:p14="http://schemas.microsoft.com/office/powerpoint/2010/main" val="3885617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8CF890-C61D-47F3-BEB5-B027172B6BAC}"/>
              </a:ext>
            </a:extLst>
          </p:cNvPr>
          <p:cNvSpPr txBox="1"/>
          <p:nvPr/>
        </p:nvSpPr>
        <p:spPr>
          <a:xfrm>
            <a:off x="3643312" y="2136338"/>
            <a:ext cx="49053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Thank You!</a:t>
            </a:r>
          </a:p>
          <a:p>
            <a:pPr algn="ctr"/>
            <a:endParaRPr lang="en-US" sz="5400" dirty="0"/>
          </a:p>
          <a:p>
            <a:pPr algn="ctr"/>
            <a:r>
              <a:rPr lang="en-US" sz="54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347718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Cartridge Case Breech Face Impression Analysis</a:t>
            </a:r>
          </a:p>
          <a:p>
            <a:r>
              <a:rPr lang="en-US" dirty="0"/>
              <a:t>What are Algorithms?</a:t>
            </a:r>
          </a:p>
          <a:p>
            <a:r>
              <a:rPr lang="en-US" dirty="0"/>
              <a:t>The Congruent Matching Cells (CMC) Algorithms</a:t>
            </a:r>
          </a:p>
          <a:p>
            <a:r>
              <a:rPr lang="en-US" dirty="0"/>
              <a:t>The </a:t>
            </a:r>
            <a:r>
              <a:rPr lang="en-US" dirty="0" err="1"/>
              <a:t>cmcR</a:t>
            </a:r>
            <a:r>
              <a:rPr lang="en-US" dirty="0"/>
              <a:t> Package</a:t>
            </a:r>
          </a:p>
          <a:p>
            <a:r>
              <a:rPr lang="en-US" dirty="0"/>
              <a:t>Experimentation with the CMC Algorithms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566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6396-70FE-47B7-95CF-4A23EE2C3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Cartridge Case Breech Face Impression Analysis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637751-6D70-4A39-B0A2-6F435DA194C9}"/>
              </a:ext>
            </a:extLst>
          </p:cNvPr>
          <p:cNvGrpSpPr/>
          <p:nvPr/>
        </p:nvGrpSpPr>
        <p:grpSpPr>
          <a:xfrm>
            <a:off x="1809406" y="1761808"/>
            <a:ext cx="8573188" cy="4062391"/>
            <a:chOff x="1548618" y="1761807"/>
            <a:chExt cx="8573188" cy="4062391"/>
          </a:xfrm>
        </p:grpSpPr>
        <p:pic>
          <p:nvPicPr>
            <p:cNvPr id="11" name="Picture 10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1FF46664-9E53-40D6-9626-55542ABF10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9" t="7500" r="1023" b="1389"/>
            <a:stretch/>
          </p:blipFill>
          <p:spPr>
            <a:xfrm>
              <a:off x="1548618" y="1761807"/>
              <a:ext cx="4118122" cy="4062389"/>
            </a:xfrm>
            <a:prstGeom prst="rect">
              <a:avLst/>
            </a:prstGeom>
          </p:spPr>
        </p:pic>
        <p:pic>
          <p:nvPicPr>
            <p:cNvPr id="13" name="Picture 12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AE887B22-72F1-4B55-98A4-3BEE12F997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9" t="7778" r="1766" b="1111"/>
            <a:stretch/>
          </p:blipFill>
          <p:spPr>
            <a:xfrm>
              <a:off x="6003684" y="1761808"/>
              <a:ext cx="4118122" cy="4062390"/>
            </a:xfrm>
            <a:prstGeom prst="rect">
              <a:avLst/>
            </a:prstGeom>
          </p:spPr>
        </p:pic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E8E9226-AF99-425E-8140-38DCEF79C4CA}"/>
              </a:ext>
            </a:extLst>
          </p:cNvPr>
          <p:cNvSpPr/>
          <p:nvPr/>
        </p:nvSpPr>
        <p:spPr>
          <a:xfrm>
            <a:off x="3124200" y="2750820"/>
            <a:ext cx="1329217" cy="1449748"/>
          </a:xfrm>
          <a:custGeom>
            <a:avLst/>
            <a:gdLst>
              <a:gd name="connsiteX0" fmla="*/ 487680 w 1329217"/>
              <a:gd name="connsiteY0" fmla="*/ 1447800 h 1449748"/>
              <a:gd name="connsiteX1" fmla="*/ 426720 w 1329217"/>
              <a:gd name="connsiteY1" fmla="*/ 1417320 h 1449748"/>
              <a:gd name="connsiteX2" fmla="*/ 0 w 1329217"/>
              <a:gd name="connsiteY2" fmla="*/ 487680 h 1449748"/>
              <a:gd name="connsiteX3" fmla="*/ 76200 w 1329217"/>
              <a:gd name="connsiteY3" fmla="*/ 236220 h 1449748"/>
              <a:gd name="connsiteX4" fmla="*/ 457200 w 1329217"/>
              <a:gd name="connsiteY4" fmla="*/ 0 h 1449748"/>
              <a:gd name="connsiteX5" fmla="*/ 640080 w 1329217"/>
              <a:gd name="connsiteY5" fmla="*/ 30480 h 1449748"/>
              <a:gd name="connsiteX6" fmla="*/ 1082040 w 1329217"/>
              <a:gd name="connsiteY6" fmla="*/ 297180 h 1449748"/>
              <a:gd name="connsiteX7" fmla="*/ 1249680 w 1329217"/>
              <a:gd name="connsiteY7" fmla="*/ 457200 h 1449748"/>
              <a:gd name="connsiteX8" fmla="*/ 1303020 w 1329217"/>
              <a:gd name="connsiteY8" fmla="*/ 571500 h 1449748"/>
              <a:gd name="connsiteX9" fmla="*/ 1257300 w 1329217"/>
              <a:gd name="connsiteY9" fmla="*/ 1188720 h 1449748"/>
              <a:gd name="connsiteX10" fmla="*/ 1226820 w 1329217"/>
              <a:gd name="connsiteY10" fmla="*/ 1234440 h 1449748"/>
              <a:gd name="connsiteX11" fmla="*/ 1143000 w 1329217"/>
              <a:gd name="connsiteY11" fmla="*/ 1295400 h 1449748"/>
              <a:gd name="connsiteX12" fmla="*/ 746760 w 1329217"/>
              <a:gd name="connsiteY12" fmla="*/ 1402080 h 1449748"/>
              <a:gd name="connsiteX13" fmla="*/ 411480 w 1329217"/>
              <a:gd name="connsiteY13" fmla="*/ 1432560 h 1449748"/>
              <a:gd name="connsiteX14" fmla="*/ 381000 w 1329217"/>
              <a:gd name="connsiteY14" fmla="*/ 1440180 h 144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29217" h="1449748">
                <a:moveTo>
                  <a:pt x="487680" y="1447800"/>
                </a:moveTo>
                <a:cubicBezTo>
                  <a:pt x="467360" y="1437640"/>
                  <a:pt x="440174" y="1435626"/>
                  <a:pt x="426720" y="1417320"/>
                </a:cubicBezTo>
                <a:cubicBezTo>
                  <a:pt x="-33482" y="791144"/>
                  <a:pt x="37568" y="1026155"/>
                  <a:pt x="0" y="487680"/>
                </a:cubicBezTo>
                <a:cubicBezTo>
                  <a:pt x="25400" y="403860"/>
                  <a:pt x="29178" y="310111"/>
                  <a:pt x="76200" y="236220"/>
                </a:cubicBezTo>
                <a:cubicBezTo>
                  <a:pt x="179719" y="73547"/>
                  <a:pt x="296939" y="57694"/>
                  <a:pt x="457200" y="0"/>
                </a:cubicBezTo>
                <a:cubicBezTo>
                  <a:pt x="518160" y="10160"/>
                  <a:pt x="581219" y="11645"/>
                  <a:pt x="640080" y="30480"/>
                </a:cubicBezTo>
                <a:cubicBezTo>
                  <a:pt x="803685" y="82834"/>
                  <a:pt x="951711" y="190986"/>
                  <a:pt x="1082040" y="297180"/>
                </a:cubicBezTo>
                <a:cubicBezTo>
                  <a:pt x="1141928" y="345977"/>
                  <a:pt x="1193800" y="403860"/>
                  <a:pt x="1249680" y="457200"/>
                </a:cubicBezTo>
                <a:cubicBezTo>
                  <a:pt x="1267460" y="495300"/>
                  <a:pt x="1295629" y="530110"/>
                  <a:pt x="1303020" y="571500"/>
                </a:cubicBezTo>
                <a:cubicBezTo>
                  <a:pt x="1351271" y="841707"/>
                  <a:pt x="1331057" y="927734"/>
                  <a:pt x="1257300" y="1188720"/>
                </a:cubicBezTo>
                <a:cubicBezTo>
                  <a:pt x="1252319" y="1206346"/>
                  <a:pt x="1240210" y="1221943"/>
                  <a:pt x="1226820" y="1234440"/>
                </a:cubicBezTo>
                <a:cubicBezTo>
                  <a:pt x="1201564" y="1258013"/>
                  <a:pt x="1175275" y="1283077"/>
                  <a:pt x="1143000" y="1295400"/>
                </a:cubicBezTo>
                <a:cubicBezTo>
                  <a:pt x="996863" y="1351198"/>
                  <a:pt x="886668" y="1388627"/>
                  <a:pt x="746760" y="1402080"/>
                </a:cubicBezTo>
                <a:lnTo>
                  <a:pt x="411480" y="1432560"/>
                </a:lnTo>
                <a:cubicBezTo>
                  <a:pt x="370045" y="1449134"/>
                  <a:pt x="363708" y="1457472"/>
                  <a:pt x="381000" y="1440180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406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A0890-C742-4BE5-97F3-DC07087F2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Algorithms?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F6B88-FA66-4E2F-A774-F87D396FC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4891"/>
            <a:ext cx="10515600" cy="2803898"/>
          </a:xfrm>
        </p:spPr>
        <p:txBody>
          <a:bodyPr>
            <a:normAutofit/>
          </a:bodyPr>
          <a:lstStyle/>
          <a:p>
            <a:r>
              <a:rPr lang="en-US" sz="2700" u="sng" dirty="0"/>
              <a:t>Algorithm:</a:t>
            </a:r>
            <a:r>
              <a:rPr lang="en-US" sz="2700" i="1" dirty="0"/>
              <a:t> A set of instructions used to perform a computation.</a:t>
            </a:r>
            <a:endParaRPr lang="en-US" sz="2700" dirty="0"/>
          </a:p>
          <a:p>
            <a:r>
              <a:rPr lang="en-US" sz="2700" dirty="0"/>
              <a:t>Computers can execute algorithms quickly and precisely.</a:t>
            </a:r>
          </a:p>
          <a:p>
            <a:endParaRPr lang="en-US" sz="2700" dirty="0"/>
          </a:p>
          <a:p>
            <a:r>
              <a:rPr lang="en-US" sz="2700" dirty="0"/>
              <a:t>Can be used to measure the similarity between pieces of evidence.</a:t>
            </a:r>
          </a:p>
          <a:p>
            <a:endParaRPr lang="en-US" sz="27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61C26DD-AD53-4150-81C0-1AD95335D936}"/>
              </a:ext>
            </a:extLst>
          </p:cNvPr>
          <p:cNvGrpSpPr/>
          <p:nvPr/>
        </p:nvGrpSpPr>
        <p:grpSpPr>
          <a:xfrm>
            <a:off x="3332671" y="4670163"/>
            <a:ext cx="5526657" cy="1077174"/>
            <a:chOff x="2803586" y="4349859"/>
            <a:chExt cx="5526657" cy="107717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B9D678D-01FD-4AD7-92F7-3AC407D36EA2}"/>
                </a:ext>
              </a:extLst>
            </p:cNvPr>
            <p:cNvGrpSpPr/>
            <p:nvPr/>
          </p:nvGrpSpPr>
          <p:grpSpPr>
            <a:xfrm>
              <a:off x="2803586" y="4349859"/>
              <a:ext cx="1345720" cy="1077174"/>
              <a:chOff x="1923692" y="4330460"/>
              <a:chExt cx="1345720" cy="107717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359F19-C023-48B4-96D8-9CC60F79F743}"/>
                  </a:ext>
                </a:extLst>
              </p:cNvPr>
              <p:cNvSpPr txBox="1"/>
              <p:nvPr/>
            </p:nvSpPr>
            <p:spPr>
              <a:xfrm>
                <a:off x="1923692" y="4330460"/>
                <a:ext cx="1345720" cy="369332"/>
              </a:xfrm>
              <a:prstGeom prst="rect">
                <a:avLst/>
              </a:prstGeom>
              <a:solidFill>
                <a:schemeClr val="bg1">
                  <a:lumMod val="9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Evidence A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D16364-2E6F-4A8D-8B26-25A482F90223}"/>
                  </a:ext>
                </a:extLst>
              </p:cNvPr>
              <p:cNvSpPr txBox="1"/>
              <p:nvPr/>
            </p:nvSpPr>
            <p:spPr>
              <a:xfrm>
                <a:off x="1923692" y="5038302"/>
                <a:ext cx="1345720" cy="369332"/>
              </a:xfrm>
              <a:prstGeom prst="rect">
                <a:avLst/>
              </a:prstGeom>
              <a:solidFill>
                <a:schemeClr val="bg1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Evidence B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969FC9-B056-4BD2-A75E-AF234B0C5FB6}"/>
                </a:ext>
              </a:extLst>
            </p:cNvPr>
            <p:cNvSpPr txBox="1"/>
            <p:nvPr/>
          </p:nvSpPr>
          <p:spPr>
            <a:xfrm>
              <a:off x="4856671" y="4584679"/>
              <a:ext cx="1509623" cy="646331"/>
            </a:xfrm>
            <a:prstGeom prst="rect">
              <a:avLst/>
            </a:prstGeom>
            <a:solidFill>
              <a:srgbClr val="B29ADC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Comparison of Evidence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6FD3EE6-1B37-4877-B6F5-F226F443FA96}"/>
                </a:ext>
              </a:extLst>
            </p:cNvPr>
            <p:cNvCxnSpPr>
              <a:stCxn id="8" idx="3"/>
              <a:endCxn id="12" idx="1"/>
            </p:cNvCxnSpPr>
            <p:nvPr/>
          </p:nvCxnSpPr>
          <p:spPr>
            <a:xfrm>
              <a:off x="4149306" y="4534525"/>
              <a:ext cx="707365" cy="37332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4603009-FD8D-4CF7-AD73-B41DCF6B8B8F}"/>
                </a:ext>
              </a:extLst>
            </p:cNvPr>
            <p:cNvCxnSpPr>
              <a:cxnSpLocks/>
              <a:stCxn id="19" idx="3"/>
              <a:endCxn id="12" idx="1"/>
            </p:cNvCxnSpPr>
            <p:nvPr/>
          </p:nvCxnSpPr>
          <p:spPr>
            <a:xfrm flipV="1">
              <a:off x="4149306" y="4907845"/>
              <a:ext cx="707365" cy="33452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3413EC8-5745-4015-A1C7-B60C8CFD4580}"/>
                </a:ext>
              </a:extLst>
            </p:cNvPr>
            <p:cNvSpPr txBox="1"/>
            <p:nvPr/>
          </p:nvSpPr>
          <p:spPr>
            <a:xfrm>
              <a:off x="6975894" y="4584679"/>
              <a:ext cx="1354349" cy="646331"/>
            </a:xfrm>
            <a:prstGeom prst="rect">
              <a:avLst/>
            </a:prstGeom>
            <a:solidFill>
              <a:srgbClr val="93AAE3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Measure of Similarity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37F56A7-AABD-4236-A27F-ABF66EA28F45}"/>
                </a:ext>
              </a:extLst>
            </p:cNvPr>
            <p:cNvCxnSpPr>
              <a:cxnSpLocks/>
              <a:stCxn id="12" idx="3"/>
              <a:endCxn id="25" idx="1"/>
            </p:cNvCxnSpPr>
            <p:nvPr/>
          </p:nvCxnSpPr>
          <p:spPr>
            <a:xfrm>
              <a:off x="6366294" y="4907845"/>
              <a:ext cx="609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850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05F1D-DB7A-47F4-ACAD-089021C79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Congruent Matching Cells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57F6C-467D-46BF-BF0B-EE1CEFBD3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3697"/>
            <a:ext cx="10515600" cy="4613090"/>
          </a:xfrm>
        </p:spPr>
        <p:txBody>
          <a:bodyPr>
            <a:normAutofit/>
          </a:bodyPr>
          <a:lstStyle/>
          <a:p>
            <a:r>
              <a:rPr lang="en-US" sz="2200" dirty="0"/>
              <a:t>Algorithms to compare cartridge cases based on breech face impressions.</a:t>
            </a:r>
            <a:endParaRPr lang="en-US" sz="1800" dirty="0"/>
          </a:p>
          <a:p>
            <a:endParaRPr lang="en-US" sz="2200" dirty="0"/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Pre-process two cartridge case scans to highlight breech face impressions.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Divide one scan into a grid of “cells.”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Compare each cell to another cartridge case.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Classify cells as “congruent matching” if they match the other scan.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Measure similarity as the total number of “Congruent Matching Cells” (CMCs).</a:t>
            </a:r>
          </a:p>
        </p:txBody>
      </p:sp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10AC89BB-7124-4E08-8ECE-1B94563623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4" t="1886" r="9127" b="74798"/>
          <a:stretch/>
        </p:blipFill>
        <p:spPr>
          <a:xfrm>
            <a:off x="6711710" y="4582415"/>
            <a:ext cx="2873518" cy="188247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3355EC-12D6-4857-9360-34A2A0FD00EA}"/>
              </a:ext>
            </a:extLst>
          </p:cNvPr>
          <p:cNvCxnSpPr/>
          <p:nvPr/>
        </p:nvCxnSpPr>
        <p:spPr>
          <a:xfrm>
            <a:off x="5374259" y="5470729"/>
            <a:ext cx="117319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5952C236-56BF-40DC-9E23-565AC96EA9DE}"/>
              </a:ext>
            </a:extLst>
          </p:cNvPr>
          <p:cNvGrpSpPr>
            <a:grpSpLocks noChangeAspect="1"/>
          </p:cNvGrpSpPr>
          <p:nvPr/>
        </p:nvGrpSpPr>
        <p:grpSpPr>
          <a:xfrm>
            <a:off x="1941848" y="4647769"/>
            <a:ext cx="3268153" cy="1645920"/>
            <a:chOff x="-2044700" y="2498726"/>
            <a:chExt cx="2836529" cy="142854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02395D-F0DA-444D-828E-3939A4D6E43E}"/>
                </a:ext>
              </a:extLst>
            </p:cNvPr>
            <p:cNvSpPr/>
            <p:nvPr/>
          </p:nvSpPr>
          <p:spPr>
            <a:xfrm>
              <a:off x="-2044700" y="2498726"/>
              <a:ext cx="2836529" cy="142854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10" name="Picture 9" descr="Shape, circle&#10;&#10;Description automatically generated">
              <a:extLst>
                <a:ext uri="{FF2B5EF4-FFF2-40B4-BE49-F238E27FC236}">
                  <a16:creationId xmlns:a16="http://schemas.microsoft.com/office/drawing/2014/main" id="{97202C01-9EC6-4B80-AAC6-C9EA1C9984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3" t="7117" r="21901" b="2420"/>
            <a:stretch/>
          </p:blipFill>
          <p:spPr>
            <a:xfrm>
              <a:off x="-601145" y="2538616"/>
              <a:ext cx="1345543" cy="1344168"/>
            </a:xfrm>
            <a:prstGeom prst="rect">
              <a:avLst/>
            </a:prstGeom>
          </p:spPr>
        </p:pic>
        <p:pic>
          <p:nvPicPr>
            <p:cNvPr id="11" name="Picture 10" descr="Shape, circle&#10;&#10;Description automatically generated">
              <a:extLst>
                <a:ext uri="{FF2B5EF4-FFF2-40B4-BE49-F238E27FC236}">
                  <a16:creationId xmlns:a16="http://schemas.microsoft.com/office/drawing/2014/main" id="{7D9BF040-6121-4533-A684-DA23A02E33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0" t="6793" r="21700" b="2312"/>
            <a:stretch/>
          </p:blipFill>
          <p:spPr>
            <a:xfrm>
              <a:off x="-2016150" y="2541496"/>
              <a:ext cx="1344168" cy="1344168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5888203-2A88-4E78-8E4A-A1169E7D15DD}"/>
                </a:ext>
              </a:extLst>
            </p:cNvPr>
            <p:cNvCxnSpPr>
              <a:cxnSpLocks/>
            </p:cNvCxnSpPr>
            <p:nvPr/>
          </p:nvCxnSpPr>
          <p:spPr>
            <a:xfrm>
              <a:off x="-1855219" y="2541496"/>
              <a:ext cx="0" cy="134416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1506620-2551-4F86-B6FB-AEBFD448EC2D}"/>
                </a:ext>
              </a:extLst>
            </p:cNvPr>
            <p:cNvCxnSpPr>
              <a:cxnSpLocks/>
            </p:cNvCxnSpPr>
            <p:nvPr/>
          </p:nvCxnSpPr>
          <p:spPr>
            <a:xfrm>
              <a:off x="-1683232" y="2541496"/>
              <a:ext cx="0" cy="134416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A1635EB-650F-4AD4-97EA-CD631F644B35}"/>
                </a:ext>
              </a:extLst>
            </p:cNvPr>
            <p:cNvCxnSpPr>
              <a:cxnSpLocks/>
            </p:cNvCxnSpPr>
            <p:nvPr/>
          </p:nvCxnSpPr>
          <p:spPr>
            <a:xfrm>
              <a:off x="-1511246" y="2541496"/>
              <a:ext cx="0" cy="134416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2C2B6C7-C358-403B-AF17-00BA12C1B03B}"/>
                </a:ext>
              </a:extLst>
            </p:cNvPr>
            <p:cNvCxnSpPr>
              <a:cxnSpLocks/>
            </p:cNvCxnSpPr>
            <p:nvPr/>
          </p:nvCxnSpPr>
          <p:spPr>
            <a:xfrm>
              <a:off x="-1339259" y="2541496"/>
              <a:ext cx="0" cy="134416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0751529-4C90-41AD-8366-91BE988F6DFB}"/>
                </a:ext>
              </a:extLst>
            </p:cNvPr>
            <p:cNvCxnSpPr>
              <a:cxnSpLocks/>
            </p:cNvCxnSpPr>
            <p:nvPr/>
          </p:nvCxnSpPr>
          <p:spPr>
            <a:xfrm>
              <a:off x="-1167273" y="2541496"/>
              <a:ext cx="0" cy="134416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29DA513-C9A1-458E-9926-1D793A280670}"/>
                </a:ext>
              </a:extLst>
            </p:cNvPr>
            <p:cNvCxnSpPr>
              <a:cxnSpLocks/>
            </p:cNvCxnSpPr>
            <p:nvPr/>
          </p:nvCxnSpPr>
          <p:spPr>
            <a:xfrm>
              <a:off x="-995286" y="2541496"/>
              <a:ext cx="0" cy="134416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4C482F8-E314-4C8C-8EAA-FC4FA71C2E0E}"/>
                </a:ext>
              </a:extLst>
            </p:cNvPr>
            <p:cNvCxnSpPr>
              <a:cxnSpLocks/>
            </p:cNvCxnSpPr>
            <p:nvPr/>
          </p:nvCxnSpPr>
          <p:spPr>
            <a:xfrm>
              <a:off x="-823300" y="2541496"/>
              <a:ext cx="0" cy="134416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31A7D16-BEAC-4970-B909-DA81D2BDF7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009210" y="2688161"/>
              <a:ext cx="1331791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F885FAF-6DEC-423A-8C58-EAB83ED4CA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009210" y="2862340"/>
              <a:ext cx="1331791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F61B2AA-A477-4073-83B0-B812D8AC87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009210" y="3036520"/>
              <a:ext cx="1331791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4FD813E-35E2-44C2-A4D6-6E0A75BF8A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009210" y="3210700"/>
              <a:ext cx="1331791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9175781-13BC-4165-B228-4520649F3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009210" y="3384879"/>
              <a:ext cx="1331791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063CC82-1C8C-4A5F-B73D-328524DE99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009210" y="3559059"/>
              <a:ext cx="1331791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340DB95-1EBA-4A91-A310-A2E5F64B36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009210" y="3733238"/>
              <a:ext cx="1331791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F670007-6714-45E5-A6CC-9E07DEDD1FF0}"/>
                </a:ext>
              </a:extLst>
            </p:cNvPr>
            <p:cNvSpPr/>
            <p:nvPr/>
          </p:nvSpPr>
          <p:spPr>
            <a:xfrm>
              <a:off x="-1855219" y="2688161"/>
              <a:ext cx="171982" cy="174175"/>
            </a:xfrm>
            <a:prstGeom prst="rect">
              <a:avLst/>
            </a:pr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0A037FE-681B-48B5-A035-0976B055BDCD}"/>
                </a:ext>
              </a:extLst>
            </p:cNvPr>
            <p:cNvSpPr/>
            <p:nvPr/>
          </p:nvSpPr>
          <p:spPr>
            <a:xfrm>
              <a:off x="-521237" y="2569282"/>
              <a:ext cx="521208" cy="521208"/>
            </a:xfrm>
            <a:prstGeom prst="rect">
              <a:avLst/>
            </a:pr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150FE83-99C8-4330-964E-3175D3381083}"/>
                </a:ext>
              </a:extLst>
            </p:cNvPr>
            <p:cNvCxnSpPr>
              <a:stCxn id="26" idx="3"/>
              <a:endCxn id="27" idx="1"/>
            </p:cNvCxnSpPr>
            <p:nvPr/>
          </p:nvCxnSpPr>
          <p:spPr>
            <a:xfrm>
              <a:off x="-1683237" y="2775249"/>
              <a:ext cx="1162000" cy="54637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9665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1947E-FD13-4BA8-9FCC-245448E91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dirty="0"/>
              <a:t>The CMC algorithms as a data-to-results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17101-A5F0-4360-991E-53C634C0F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6265"/>
            <a:ext cx="10515600" cy="4555490"/>
          </a:xfrm>
        </p:spPr>
        <p:txBody>
          <a:bodyPr>
            <a:normAutofit/>
          </a:bodyPr>
          <a:lstStyle/>
          <a:p>
            <a:r>
              <a:rPr lang="en-US" dirty="0"/>
              <a:t>Each step can be thought of as a piece of an overall pipeline.</a:t>
            </a:r>
          </a:p>
          <a:p>
            <a:pPr lvl="1"/>
            <a:r>
              <a:rPr lang="en-US" dirty="0"/>
              <a:t>Evidence enters the pipeline, and a similarity score is output.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These steps can be further </a:t>
            </a:r>
            <a:r>
              <a:rPr lang="en-US" i="1" dirty="0"/>
              <a:t>modularized</a:t>
            </a:r>
            <a:r>
              <a:rPr lang="en-US" dirty="0"/>
              <a:t> into sub-steps.</a:t>
            </a:r>
          </a:p>
          <a:p>
            <a:pPr lvl="1"/>
            <a:endParaRPr lang="en-US" dirty="0"/>
          </a:p>
          <a:p>
            <a:endParaRPr lang="en-US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5C14C-B29A-4A0C-B123-A98626AFDBB7}"/>
              </a:ext>
            </a:extLst>
          </p:cNvPr>
          <p:cNvSpPr txBox="1"/>
          <p:nvPr/>
        </p:nvSpPr>
        <p:spPr>
          <a:xfrm>
            <a:off x="1192628" y="2881570"/>
            <a:ext cx="1362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6DF561-2A7E-4915-9195-3BC77EBD9333}"/>
              </a:ext>
            </a:extLst>
          </p:cNvPr>
          <p:cNvSpPr txBox="1"/>
          <p:nvPr/>
        </p:nvSpPr>
        <p:spPr>
          <a:xfrm>
            <a:off x="3952938" y="2881570"/>
            <a:ext cx="173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Pre-processing</a:t>
            </a:r>
          </a:p>
        </p:txBody>
      </p:sp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26820159-3A1C-4BD5-ACEF-4BBF3BDD61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4" t="1886" r="9127" b="78805"/>
          <a:stretch/>
        </p:blipFill>
        <p:spPr>
          <a:xfrm>
            <a:off x="9506409" y="3213580"/>
            <a:ext cx="2561889" cy="13898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1006B4-3C5D-4875-97C4-87D18B77EA11}"/>
              </a:ext>
            </a:extLst>
          </p:cNvPr>
          <p:cNvSpPr txBox="1"/>
          <p:nvPr/>
        </p:nvSpPr>
        <p:spPr>
          <a:xfrm>
            <a:off x="7126236" y="2881570"/>
            <a:ext cx="144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Comparison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0A0046-8DD9-487A-8695-E89B2A0C102F}"/>
              </a:ext>
            </a:extLst>
          </p:cNvPr>
          <p:cNvSpPr txBox="1"/>
          <p:nvPr/>
        </p:nvSpPr>
        <p:spPr>
          <a:xfrm>
            <a:off x="10032232" y="2881570"/>
            <a:ext cx="1510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Final Results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B81C5D-9DCC-4F13-96F0-E37F58E21DEB}"/>
              </a:ext>
            </a:extLst>
          </p:cNvPr>
          <p:cNvCxnSpPr>
            <a:cxnSpLocks/>
          </p:cNvCxnSpPr>
          <p:nvPr/>
        </p:nvCxnSpPr>
        <p:spPr>
          <a:xfrm>
            <a:off x="6193478" y="3908524"/>
            <a:ext cx="23524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EF75368-AB2C-4ED2-AB41-FE0D9AF40966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9271165" y="3908524"/>
            <a:ext cx="2352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604295C-EC6B-4C3B-BE36-8BB80FDAB4CF}"/>
              </a:ext>
            </a:extLst>
          </p:cNvPr>
          <p:cNvGrpSpPr/>
          <p:nvPr/>
        </p:nvGrpSpPr>
        <p:grpSpPr>
          <a:xfrm>
            <a:off x="3446351" y="3231422"/>
            <a:ext cx="2747126" cy="1342545"/>
            <a:chOff x="3436826" y="3194531"/>
            <a:chExt cx="2747126" cy="134254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2D0D549-2ECC-4747-93DD-43E55A4F9C8A}"/>
                </a:ext>
              </a:extLst>
            </p:cNvPr>
            <p:cNvSpPr/>
            <p:nvPr/>
          </p:nvSpPr>
          <p:spPr>
            <a:xfrm>
              <a:off x="3436826" y="3194531"/>
              <a:ext cx="2747126" cy="134254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17" name="Picture 16" descr="Shape, circle&#10;&#10;Description automatically generated">
              <a:extLst>
                <a:ext uri="{FF2B5EF4-FFF2-40B4-BE49-F238E27FC236}">
                  <a16:creationId xmlns:a16="http://schemas.microsoft.com/office/drawing/2014/main" id="{01192A97-6B89-4DFE-ACA5-37D60BC8F3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36" t="6951" r="21244" b="2044"/>
            <a:stretch/>
          </p:blipFill>
          <p:spPr>
            <a:xfrm>
              <a:off x="4863280" y="3250902"/>
              <a:ext cx="1274301" cy="1250771"/>
            </a:xfrm>
            <a:prstGeom prst="rect">
              <a:avLst/>
            </a:prstGeom>
          </p:spPr>
        </p:pic>
        <p:pic>
          <p:nvPicPr>
            <p:cNvPr id="19" name="Picture 18" descr="Shape, circle&#10;&#10;Description automatically generated">
              <a:extLst>
                <a:ext uri="{FF2B5EF4-FFF2-40B4-BE49-F238E27FC236}">
                  <a16:creationId xmlns:a16="http://schemas.microsoft.com/office/drawing/2014/main" id="{7F985A5E-B7D7-4DDC-8E8A-110D8A1F2D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97" t="6541" r="21184" b="1789"/>
            <a:stretch/>
          </p:blipFill>
          <p:spPr>
            <a:xfrm>
              <a:off x="3483197" y="3241786"/>
              <a:ext cx="1274301" cy="1259888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9182793-C7CE-4211-B82A-C5DF16D52BAB}"/>
              </a:ext>
            </a:extLst>
          </p:cNvPr>
          <p:cNvGrpSpPr/>
          <p:nvPr/>
        </p:nvGrpSpPr>
        <p:grpSpPr>
          <a:xfrm>
            <a:off x="6428721" y="3213580"/>
            <a:ext cx="2836529" cy="1428544"/>
            <a:chOff x="-2044700" y="2498726"/>
            <a:chExt cx="2836529" cy="1428544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0D10688-9354-49E2-8FD0-B8E3E3E7AFAC}"/>
                </a:ext>
              </a:extLst>
            </p:cNvPr>
            <p:cNvSpPr/>
            <p:nvPr/>
          </p:nvSpPr>
          <p:spPr>
            <a:xfrm>
              <a:off x="-2044700" y="2498726"/>
              <a:ext cx="2836529" cy="142854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4" name="Picture 23" descr="Shape, circle&#10;&#10;Description automatically generated">
              <a:extLst>
                <a:ext uri="{FF2B5EF4-FFF2-40B4-BE49-F238E27FC236}">
                  <a16:creationId xmlns:a16="http://schemas.microsoft.com/office/drawing/2014/main" id="{01EF614E-175A-473F-B592-DC08C0515F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3" t="7117" r="21901" b="2420"/>
            <a:stretch/>
          </p:blipFill>
          <p:spPr>
            <a:xfrm>
              <a:off x="-601145" y="2538616"/>
              <a:ext cx="1345543" cy="1344168"/>
            </a:xfrm>
            <a:prstGeom prst="rect">
              <a:avLst/>
            </a:prstGeom>
          </p:spPr>
        </p:pic>
        <p:pic>
          <p:nvPicPr>
            <p:cNvPr id="26" name="Picture 25" descr="Shape, circle&#10;&#10;Description automatically generated">
              <a:extLst>
                <a:ext uri="{FF2B5EF4-FFF2-40B4-BE49-F238E27FC236}">
                  <a16:creationId xmlns:a16="http://schemas.microsoft.com/office/drawing/2014/main" id="{1DDA61F0-55EB-4FC1-9236-A91F691D40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0" t="6793" r="21700" b="2312"/>
            <a:stretch/>
          </p:blipFill>
          <p:spPr>
            <a:xfrm>
              <a:off x="-2016150" y="2541496"/>
              <a:ext cx="1344168" cy="1344168"/>
            </a:xfrm>
            <a:prstGeom prst="rect">
              <a:avLst/>
            </a:prstGeom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232333B-1179-4018-A61F-E80C045942A8}"/>
                </a:ext>
              </a:extLst>
            </p:cNvPr>
            <p:cNvCxnSpPr>
              <a:cxnSpLocks/>
            </p:cNvCxnSpPr>
            <p:nvPr/>
          </p:nvCxnSpPr>
          <p:spPr>
            <a:xfrm>
              <a:off x="-1855219" y="2541496"/>
              <a:ext cx="0" cy="134416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B90885F-7A6E-4333-B45E-EE33E657D167}"/>
                </a:ext>
              </a:extLst>
            </p:cNvPr>
            <p:cNvCxnSpPr>
              <a:cxnSpLocks/>
            </p:cNvCxnSpPr>
            <p:nvPr/>
          </p:nvCxnSpPr>
          <p:spPr>
            <a:xfrm>
              <a:off x="-1683232" y="2541496"/>
              <a:ext cx="0" cy="134416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76C976-E2ED-4C9D-98BF-531102895C04}"/>
                </a:ext>
              </a:extLst>
            </p:cNvPr>
            <p:cNvCxnSpPr>
              <a:cxnSpLocks/>
            </p:cNvCxnSpPr>
            <p:nvPr/>
          </p:nvCxnSpPr>
          <p:spPr>
            <a:xfrm>
              <a:off x="-1511246" y="2541496"/>
              <a:ext cx="0" cy="134416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CAAEFD6-4EEF-4620-9044-C95414835AB4}"/>
                </a:ext>
              </a:extLst>
            </p:cNvPr>
            <p:cNvCxnSpPr>
              <a:cxnSpLocks/>
            </p:cNvCxnSpPr>
            <p:nvPr/>
          </p:nvCxnSpPr>
          <p:spPr>
            <a:xfrm>
              <a:off x="-1339259" y="2541496"/>
              <a:ext cx="0" cy="134416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8C5BC71-6803-46C3-B037-B00781C504A9}"/>
                </a:ext>
              </a:extLst>
            </p:cNvPr>
            <p:cNvCxnSpPr>
              <a:cxnSpLocks/>
            </p:cNvCxnSpPr>
            <p:nvPr/>
          </p:nvCxnSpPr>
          <p:spPr>
            <a:xfrm>
              <a:off x="-1167273" y="2541496"/>
              <a:ext cx="0" cy="134416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93F786-6127-46E2-89E0-90DA458A4375}"/>
                </a:ext>
              </a:extLst>
            </p:cNvPr>
            <p:cNvCxnSpPr>
              <a:cxnSpLocks/>
            </p:cNvCxnSpPr>
            <p:nvPr/>
          </p:nvCxnSpPr>
          <p:spPr>
            <a:xfrm>
              <a:off x="-995286" y="2541496"/>
              <a:ext cx="0" cy="134416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8FACF1B-FA77-4AB3-A831-DAC78D499B08}"/>
                </a:ext>
              </a:extLst>
            </p:cNvPr>
            <p:cNvCxnSpPr>
              <a:cxnSpLocks/>
            </p:cNvCxnSpPr>
            <p:nvPr/>
          </p:nvCxnSpPr>
          <p:spPr>
            <a:xfrm>
              <a:off x="-823300" y="2541496"/>
              <a:ext cx="0" cy="134416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9DA11FF-BFB5-4D62-8BB4-20631D4772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009210" y="2688161"/>
              <a:ext cx="1331791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A8A5318-B141-4633-BBC8-C28812B04C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009210" y="2862340"/>
              <a:ext cx="1331791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81646CE-6013-4615-A5D2-93952F6E43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009210" y="3036520"/>
              <a:ext cx="1331791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4BD36E9-BAF4-4FC9-8B8C-B4C207618C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009210" y="3210700"/>
              <a:ext cx="1331791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E3FFEFB-9E0F-4589-BBCF-3A98852F73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009210" y="3384879"/>
              <a:ext cx="1331791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B3C9838-2597-4720-9008-42ACC8B1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009210" y="3559059"/>
              <a:ext cx="1331791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D29385-793C-491D-A7D5-DED336054D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009210" y="3733238"/>
              <a:ext cx="1331791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F38EFA0-2F4A-4C89-A2C3-F592A1D1DE18}"/>
                </a:ext>
              </a:extLst>
            </p:cNvPr>
            <p:cNvSpPr/>
            <p:nvPr/>
          </p:nvSpPr>
          <p:spPr>
            <a:xfrm>
              <a:off x="-1855219" y="2688161"/>
              <a:ext cx="171982" cy="174175"/>
            </a:xfrm>
            <a:prstGeom prst="rect">
              <a:avLst/>
            </a:pr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028D673-5013-459F-B8DA-CCB396AD81A9}"/>
                </a:ext>
              </a:extLst>
            </p:cNvPr>
            <p:cNvSpPr/>
            <p:nvPr/>
          </p:nvSpPr>
          <p:spPr>
            <a:xfrm>
              <a:off x="-521237" y="2569282"/>
              <a:ext cx="521208" cy="521208"/>
            </a:xfrm>
            <a:prstGeom prst="rect">
              <a:avLst/>
            </a:pr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4D0F555-D4E9-4D58-A0A1-D3D3D3866AB7}"/>
                </a:ext>
              </a:extLst>
            </p:cNvPr>
            <p:cNvCxnSpPr>
              <a:stCxn id="48" idx="3"/>
              <a:endCxn id="49" idx="1"/>
            </p:cNvCxnSpPr>
            <p:nvPr/>
          </p:nvCxnSpPr>
          <p:spPr>
            <a:xfrm>
              <a:off x="-1683237" y="2775249"/>
              <a:ext cx="1162000" cy="54637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9A82F9-8707-4857-A2D2-89B1EB26A01E}"/>
              </a:ext>
            </a:extLst>
          </p:cNvPr>
          <p:cNvCxnSpPr>
            <a:cxnSpLocks/>
          </p:cNvCxnSpPr>
          <p:nvPr/>
        </p:nvCxnSpPr>
        <p:spPr>
          <a:xfrm flipV="1">
            <a:off x="3211107" y="3902695"/>
            <a:ext cx="23524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8AFF349-583C-4424-9947-9895F8E017B3}"/>
              </a:ext>
            </a:extLst>
          </p:cNvPr>
          <p:cNvGrpSpPr/>
          <p:nvPr/>
        </p:nvGrpSpPr>
        <p:grpSpPr>
          <a:xfrm>
            <a:off x="508327" y="3229799"/>
            <a:ext cx="2726374" cy="1344168"/>
            <a:chOff x="566093" y="3253470"/>
            <a:chExt cx="2726374" cy="1344168"/>
          </a:xfrm>
        </p:grpSpPr>
        <p:pic>
          <p:nvPicPr>
            <p:cNvPr id="45" name="Picture 44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9FD42F40-8DFB-4167-8EB9-7C6B259341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9" t="7500" r="1023" b="1389"/>
            <a:stretch/>
          </p:blipFill>
          <p:spPr>
            <a:xfrm>
              <a:off x="566093" y="3253470"/>
              <a:ext cx="1362608" cy="1344167"/>
            </a:xfrm>
            <a:prstGeom prst="rect">
              <a:avLst/>
            </a:prstGeom>
          </p:spPr>
        </p:pic>
        <p:pic>
          <p:nvPicPr>
            <p:cNvPr id="46" name="Picture 4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547476DC-3E8A-46BD-9FCB-675D6C5D3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9" t="7778" r="1766" b="1111"/>
            <a:stretch/>
          </p:blipFill>
          <p:spPr>
            <a:xfrm>
              <a:off x="1929859" y="3253470"/>
              <a:ext cx="1362608" cy="13441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561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50B44-90E6-41D6-A515-00E9B87BF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cmcR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22E3A-A3AC-4A25-8563-E92630F45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Written open-source in the R statistical programming language.</a:t>
            </a:r>
          </a:p>
          <a:p>
            <a:endParaRPr lang="en-US" dirty="0"/>
          </a:p>
          <a:p>
            <a:r>
              <a:rPr lang="en-US" dirty="0"/>
              <a:t>Modularizes the CMC algorithms into single-purpose pieces.</a:t>
            </a:r>
          </a:p>
          <a:p>
            <a:pPr lvl="1"/>
            <a:r>
              <a:rPr lang="en-US" dirty="0"/>
              <a:t>These pieces can be connected via “piping,” %&gt;%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Initial Data %&gt;% First Function %&gt;% Second Function %&gt;% ...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Allows the user to create their own version of the pipeline.</a:t>
            </a:r>
          </a:p>
          <a:p>
            <a:r>
              <a:rPr lang="en-US" dirty="0"/>
              <a:t>Enables experimentation, comprehension, and reproducibility.</a:t>
            </a:r>
          </a:p>
        </p:txBody>
      </p:sp>
    </p:spTree>
    <p:extLst>
      <p:ext uri="{BB962C8B-B14F-4D97-AF65-F5344CB8AC3E}">
        <p14:creationId xmlns:p14="http://schemas.microsoft.com/office/powerpoint/2010/main" val="376790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6D6D0-7D49-4B2E-BC44-9F7FAA66A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cmcR</a:t>
            </a:r>
            <a:r>
              <a:rPr lang="en-US" dirty="0"/>
              <a:t> *Pipe*line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3119998-E2FD-4CC4-9D58-1B60FC6184BE}"/>
              </a:ext>
            </a:extLst>
          </p:cNvPr>
          <p:cNvGrpSpPr/>
          <p:nvPr/>
        </p:nvGrpSpPr>
        <p:grpSpPr>
          <a:xfrm>
            <a:off x="9374309" y="1707343"/>
            <a:ext cx="2022544" cy="4195524"/>
            <a:chOff x="9269534" y="1707343"/>
            <a:chExt cx="2022544" cy="41955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7E57E3-7BC3-4EF6-8D67-9DC25394FA4F}"/>
                </a:ext>
              </a:extLst>
            </p:cNvPr>
            <p:cNvSpPr txBox="1"/>
            <p:nvPr/>
          </p:nvSpPr>
          <p:spPr>
            <a:xfrm>
              <a:off x="9524830" y="1707343"/>
              <a:ext cx="1514597" cy="36933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Final Results</a:t>
              </a:r>
            </a:p>
          </p:txBody>
        </p:sp>
        <p:pic>
          <p:nvPicPr>
            <p:cNvPr id="21" name="Picture 20" descr="Shape&#10;&#10;Description automatically generated">
              <a:extLst>
                <a:ext uri="{FF2B5EF4-FFF2-40B4-BE49-F238E27FC236}">
                  <a16:creationId xmlns:a16="http://schemas.microsoft.com/office/drawing/2014/main" id="{D71B1561-5A46-42B5-8A09-FF5D960DC7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24" t="1886" r="9127" b="78805"/>
            <a:stretch/>
          </p:blipFill>
          <p:spPr>
            <a:xfrm>
              <a:off x="9269534" y="4805587"/>
              <a:ext cx="2022544" cy="1097280"/>
            </a:xfrm>
            <a:prstGeom prst="rect">
              <a:avLst/>
            </a:prstGeom>
            <a:ln w="57150">
              <a:solidFill>
                <a:srgbClr val="93AAE3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14EF48-2A47-4C8F-862A-939FCF495104}"/>
                </a:ext>
              </a:extLst>
            </p:cNvPr>
            <p:cNvSpPr txBox="1"/>
            <p:nvPr/>
          </p:nvSpPr>
          <p:spPr>
            <a:xfrm>
              <a:off x="9524830" y="3334124"/>
              <a:ext cx="1514597" cy="30777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decision_CMC</a:t>
              </a:r>
              <a:r>
                <a:rPr lang="en-US" sz="1400" dirty="0"/>
                <a:t>()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E65997-87FF-44BC-A62F-373B40E72302}"/>
              </a:ext>
            </a:extLst>
          </p:cNvPr>
          <p:cNvGrpSpPr/>
          <p:nvPr/>
        </p:nvGrpSpPr>
        <p:grpSpPr>
          <a:xfrm>
            <a:off x="6180929" y="1707343"/>
            <a:ext cx="2738982" cy="4195524"/>
            <a:chOff x="6153242" y="1707343"/>
            <a:chExt cx="2738982" cy="419552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DE535B-CB4B-4519-802E-6941CFC5C2B2}"/>
                </a:ext>
              </a:extLst>
            </p:cNvPr>
            <p:cNvSpPr txBox="1"/>
            <p:nvPr/>
          </p:nvSpPr>
          <p:spPr>
            <a:xfrm>
              <a:off x="6509848" y="1707343"/>
              <a:ext cx="2025770" cy="3693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Comparison %&gt;%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E7308E-4005-4F22-B80B-DA929CC30E1B}"/>
                </a:ext>
              </a:extLst>
            </p:cNvPr>
            <p:cNvSpPr txBox="1"/>
            <p:nvPr/>
          </p:nvSpPr>
          <p:spPr>
            <a:xfrm>
              <a:off x="6153242" y="3334124"/>
              <a:ext cx="2738982" cy="3077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comparison_allTogether</a:t>
              </a:r>
              <a:r>
                <a:rPr lang="en-US" sz="1400" dirty="0"/>
                <a:t>() %&gt;%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D889828-A9DC-4937-9F40-83D59DD178B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84774" y="4805587"/>
              <a:ext cx="2075917" cy="1097280"/>
              <a:chOff x="6565901" y="4844100"/>
              <a:chExt cx="1906346" cy="1007649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A24BBEF-A1DE-4AB6-B386-2E821C2F9317}"/>
                  </a:ext>
                </a:extLst>
              </p:cNvPr>
              <p:cNvSpPr/>
              <p:nvPr/>
            </p:nvSpPr>
            <p:spPr>
              <a:xfrm>
                <a:off x="6565901" y="4844100"/>
                <a:ext cx="1906346" cy="100764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086A9EAB-4937-494E-B296-6DC293667A4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614913" y="4890724"/>
                <a:ext cx="1815640" cy="914400"/>
                <a:chOff x="-2044700" y="2498726"/>
                <a:chExt cx="2836529" cy="1428544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14C4655B-C330-4951-9C97-73AD10E60739}"/>
                    </a:ext>
                  </a:extLst>
                </p:cNvPr>
                <p:cNvSpPr/>
                <p:nvPr/>
              </p:nvSpPr>
              <p:spPr>
                <a:xfrm>
                  <a:off x="-2044700" y="2498726"/>
                  <a:ext cx="2836529" cy="1428544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4" name="Picture 23" descr="Shape, circle&#10;&#10;Description automatically generated">
                  <a:extLst>
                    <a:ext uri="{FF2B5EF4-FFF2-40B4-BE49-F238E27FC236}">
                      <a16:creationId xmlns:a16="http://schemas.microsoft.com/office/drawing/2014/main" id="{27EF35A3-CA18-4084-BF88-F41726B143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213" t="7117" r="21901" b="2420"/>
                <a:stretch/>
              </p:blipFill>
              <p:spPr>
                <a:xfrm>
                  <a:off x="-601145" y="2538616"/>
                  <a:ext cx="1345543" cy="1344168"/>
                </a:xfrm>
                <a:prstGeom prst="rect">
                  <a:avLst/>
                </a:prstGeom>
              </p:spPr>
            </p:pic>
            <p:pic>
              <p:nvPicPr>
                <p:cNvPr id="25" name="Picture 24" descr="Shape, circle&#10;&#10;Description automatically generated">
                  <a:extLst>
                    <a:ext uri="{FF2B5EF4-FFF2-40B4-BE49-F238E27FC236}">
                      <a16:creationId xmlns:a16="http://schemas.microsoft.com/office/drawing/2014/main" id="{CAD5C27D-C501-4537-84A5-C387605C67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110" t="6793" r="21700" b="2312"/>
                <a:stretch/>
              </p:blipFill>
              <p:spPr>
                <a:xfrm>
                  <a:off x="-2016150" y="2541496"/>
                  <a:ext cx="1344168" cy="1344168"/>
                </a:xfrm>
                <a:prstGeom prst="rect">
                  <a:avLst/>
                </a:prstGeom>
              </p:spPr>
            </p:pic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5B65ACBD-C7E6-4655-92B1-91018DF858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1855219" y="2541496"/>
                  <a:ext cx="0" cy="134416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7B15A6A6-AAE6-47B9-8DB0-60455C3029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1683232" y="2541496"/>
                  <a:ext cx="0" cy="134416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0A63D6CF-F216-4220-A435-350C737782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1511246" y="2541496"/>
                  <a:ext cx="0" cy="134416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5C639F98-469F-4970-A58B-5A8559AD6E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1339259" y="2541496"/>
                  <a:ext cx="0" cy="134416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695ADFB6-E7D7-4E7A-AFCD-6CFD296003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1167273" y="2541496"/>
                  <a:ext cx="0" cy="134416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65F20841-6EBE-4945-B1F3-2E67D51B85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995286" y="2541496"/>
                  <a:ext cx="0" cy="134416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4D228FAD-257D-48D3-BCC6-67DCD0E839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823300" y="2541496"/>
                  <a:ext cx="0" cy="134416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497F4936-A185-41A6-9A72-4EED8F06E3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2009210" y="2688161"/>
                  <a:ext cx="1331791" cy="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F0880918-5906-41B2-93C7-98F0331767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2009210" y="2862340"/>
                  <a:ext cx="1331791" cy="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E5E4B713-FEBB-41FF-86C6-683723022E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2009210" y="3036520"/>
                  <a:ext cx="1331791" cy="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58FC3D53-7962-44B8-B93B-3F51DE24FE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2009210" y="3210700"/>
                  <a:ext cx="1331791" cy="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03AF81E-919B-4676-8067-C8B4A96BF6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2009210" y="3384879"/>
                  <a:ext cx="1331791" cy="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69357BB9-3585-43EC-AED0-177EAC6C48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2009210" y="3559059"/>
                  <a:ext cx="1331791" cy="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B2BDDDFD-8419-498B-B8F3-A6DBDADF10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2009210" y="3733238"/>
                  <a:ext cx="1331791" cy="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CC508344-BCFD-4459-BF89-1CEFABDAB919}"/>
                    </a:ext>
                  </a:extLst>
                </p:cNvPr>
                <p:cNvSpPr/>
                <p:nvPr/>
              </p:nvSpPr>
              <p:spPr>
                <a:xfrm>
                  <a:off x="-1855219" y="2688161"/>
                  <a:ext cx="171982" cy="174175"/>
                </a:xfrm>
                <a:prstGeom prst="rect">
                  <a:avLst/>
                </a:prstGeom>
                <a:noFill/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6EF0B1FC-F2E3-4D77-A09B-85735B395F28}"/>
                    </a:ext>
                  </a:extLst>
                </p:cNvPr>
                <p:cNvSpPr/>
                <p:nvPr/>
              </p:nvSpPr>
              <p:spPr>
                <a:xfrm>
                  <a:off x="-521237" y="2569282"/>
                  <a:ext cx="521208" cy="521208"/>
                </a:xfrm>
                <a:prstGeom prst="rect">
                  <a:avLst/>
                </a:prstGeom>
                <a:noFill/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15F7C75A-3B05-45A7-A2C3-9C578576286D}"/>
                    </a:ext>
                  </a:extLst>
                </p:cNvPr>
                <p:cNvCxnSpPr>
                  <a:stCxn id="47" idx="3"/>
                  <a:endCxn id="48" idx="1"/>
                </p:cNvCxnSpPr>
                <p:nvPr/>
              </p:nvCxnSpPr>
              <p:spPr>
                <a:xfrm>
                  <a:off x="-1683237" y="2775249"/>
                  <a:ext cx="1162000" cy="54637"/>
                </a:xfrm>
                <a:prstGeom prst="straightConnector1">
                  <a:avLst/>
                </a:prstGeom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93D9DD9-1026-4753-B66D-8DB7C07E1F8C}"/>
              </a:ext>
            </a:extLst>
          </p:cNvPr>
          <p:cNvGrpSpPr/>
          <p:nvPr/>
        </p:nvGrpSpPr>
        <p:grpSpPr>
          <a:xfrm>
            <a:off x="2987550" y="1707343"/>
            <a:ext cx="2738982" cy="4187750"/>
            <a:chOff x="2953022" y="1707343"/>
            <a:chExt cx="2738982" cy="418775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D563EC-C54A-4611-8661-B6D2C6787F61}"/>
                </a:ext>
              </a:extLst>
            </p:cNvPr>
            <p:cNvSpPr txBox="1"/>
            <p:nvPr/>
          </p:nvSpPr>
          <p:spPr>
            <a:xfrm>
              <a:off x="3197485" y="1707343"/>
              <a:ext cx="2250057" cy="369332"/>
            </a:xfrm>
            <a:prstGeom prst="rect">
              <a:avLst/>
            </a:prstGeom>
            <a:solidFill>
              <a:srgbClr val="FEDD5E"/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dirty="0"/>
                <a:t>Pre-processing %&gt;%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88A215E-7448-4CAD-899D-1F687AF0E980}"/>
                </a:ext>
              </a:extLst>
            </p:cNvPr>
            <p:cNvGrpSpPr/>
            <p:nvPr/>
          </p:nvGrpSpPr>
          <p:grpSpPr>
            <a:xfrm>
              <a:off x="2953022" y="2868615"/>
              <a:ext cx="2738982" cy="1175399"/>
              <a:chOff x="2441656" y="2379045"/>
              <a:chExt cx="2738982" cy="1175399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EE9075-0BA3-4B4E-B190-3D2FD70C0F9B}"/>
                  </a:ext>
                </a:extLst>
              </p:cNvPr>
              <p:cNvSpPr txBox="1"/>
              <p:nvPr/>
            </p:nvSpPr>
            <p:spPr>
              <a:xfrm>
                <a:off x="2778072" y="2379045"/>
                <a:ext cx="2066150" cy="307777"/>
              </a:xfrm>
              <a:prstGeom prst="rect">
                <a:avLst/>
              </a:prstGeom>
              <a:solidFill>
                <a:srgbClr val="FEDD5E"/>
              </a:solidFill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err="1"/>
                  <a:t>preProcess_crop</a:t>
                </a:r>
                <a:r>
                  <a:rPr lang="en-US" sz="1400" dirty="0"/>
                  <a:t>() %&gt;%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54E1A65-38C8-4044-8776-E4D14B6A66A1}"/>
                  </a:ext>
                </a:extLst>
              </p:cNvPr>
              <p:cNvSpPr txBox="1"/>
              <p:nvPr/>
            </p:nvSpPr>
            <p:spPr>
              <a:xfrm>
                <a:off x="2441656" y="2812856"/>
                <a:ext cx="2738982" cy="307777"/>
              </a:xfrm>
              <a:prstGeom prst="rect">
                <a:avLst/>
              </a:prstGeom>
              <a:solidFill>
                <a:srgbClr val="FEDD5E"/>
              </a:solidFill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err="1"/>
                  <a:t>preProcess_removeTrend</a:t>
                </a:r>
                <a:r>
                  <a:rPr lang="en-US" sz="1400" dirty="0"/>
                  <a:t>() %&gt;%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1318FCF-BC6A-4607-AE38-464B1CF0D7F6}"/>
                  </a:ext>
                </a:extLst>
              </p:cNvPr>
              <p:cNvSpPr txBox="1"/>
              <p:nvPr/>
            </p:nvSpPr>
            <p:spPr>
              <a:xfrm>
                <a:off x="2503246" y="3246667"/>
                <a:ext cx="2615802" cy="307777"/>
              </a:xfrm>
              <a:prstGeom prst="rect">
                <a:avLst/>
              </a:prstGeom>
              <a:solidFill>
                <a:srgbClr val="FEDD5E"/>
              </a:solidFill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err="1"/>
                  <a:t>preProcess_gaussFilter</a:t>
                </a:r>
                <a:r>
                  <a:rPr lang="en-US" sz="1400" dirty="0"/>
                  <a:t>() %&gt;%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30FCEF7-5A06-4728-B923-0EBFEC20C8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62053" y="4797813"/>
              <a:ext cx="2120919" cy="1097280"/>
              <a:chOff x="3475318" y="4835954"/>
              <a:chExt cx="1947672" cy="1007649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868B00C9-EAFA-4D10-953F-CCA617888EC7}"/>
                  </a:ext>
                </a:extLst>
              </p:cNvPr>
              <p:cNvSpPr/>
              <p:nvPr/>
            </p:nvSpPr>
            <p:spPr>
              <a:xfrm>
                <a:off x="3475318" y="4835954"/>
                <a:ext cx="1947672" cy="1007649"/>
              </a:xfrm>
              <a:prstGeom prst="rect">
                <a:avLst/>
              </a:prstGeom>
              <a:solidFill>
                <a:srgbClr val="FEDD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15E6EF00-4285-4ECF-A355-B09786D0420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517062" y="4882578"/>
                <a:ext cx="1871052" cy="914400"/>
                <a:chOff x="3436826" y="3194531"/>
                <a:chExt cx="2747126" cy="1342545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B3027538-63CE-4891-8387-28A39D2E5C72}"/>
                    </a:ext>
                  </a:extLst>
                </p:cNvPr>
                <p:cNvSpPr/>
                <p:nvPr/>
              </p:nvSpPr>
              <p:spPr>
                <a:xfrm>
                  <a:off x="3436826" y="3194531"/>
                  <a:ext cx="2747126" cy="134254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52" name="Picture 51" descr="Shape, circle&#10;&#10;Description automatically generated">
                  <a:extLst>
                    <a:ext uri="{FF2B5EF4-FFF2-40B4-BE49-F238E27FC236}">
                      <a16:creationId xmlns:a16="http://schemas.microsoft.com/office/drawing/2014/main" id="{7D355D11-565E-4458-A5E8-8E78857795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536" t="6951" r="21244" b="2044"/>
                <a:stretch/>
              </p:blipFill>
              <p:spPr>
                <a:xfrm>
                  <a:off x="4863280" y="3250902"/>
                  <a:ext cx="1274301" cy="1250771"/>
                </a:xfrm>
                <a:prstGeom prst="rect">
                  <a:avLst/>
                </a:prstGeom>
              </p:spPr>
            </p:pic>
            <p:pic>
              <p:nvPicPr>
                <p:cNvPr id="53" name="Picture 52" descr="Shape, circle&#10;&#10;Description automatically generated">
                  <a:extLst>
                    <a:ext uri="{FF2B5EF4-FFF2-40B4-BE49-F238E27FC236}">
                      <a16:creationId xmlns:a16="http://schemas.microsoft.com/office/drawing/2014/main" id="{D4A3D812-7281-4D16-9E8A-C9FF5722A2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597" t="6541" r="21184" b="1789"/>
                <a:stretch/>
              </p:blipFill>
              <p:spPr>
                <a:xfrm>
                  <a:off x="3483197" y="3241786"/>
                  <a:ext cx="1274301" cy="125988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07826AA-1C23-41ED-AFF4-414137EE1DF0}"/>
              </a:ext>
            </a:extLst>
          </p:cNvPr>
          <p:cNvGrpSpPr/>
          <p:nvPr/>
        </p:nvGrpSpPr>
        <p:grpSpPr>
          <a:xfrm>
            <a:off x="562666" y="1707343"/>
            <a:ext cx="1970487" cy="4158476"/>
            <a:chOff x="562666" y="1707343"/>
            <a:chExt cx="1970487" cy="415847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BCFA84-FFDE-4BAA-85CE-0C759C776FA5}"/>
                </a:ext>
              </a:extLst>
            </p:cNvPr>
            <p:cNvSpPr txBox="1"/>
            <p:nvPr/>
          </p:nvSpPr>
          <p:spPr>
            <a:xfrm>
              <a:off x="604037" y="1707343"/>
              <a:ext cx="1887747" cy="369332"/>
            </a:xfrm>
            <a:prstGeom prst="rect">
              <a:avLst/>
            </a:prstGeom>
            <a:solidFill>
              <a:schemeClr val="bg1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dirty="0"/>
                <a:t>Initial Data %&gt;%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62D756B-6BBA-496E-8164-17A2F8E5AE62}"/>
                </a:ext>
              </a:extLst>
            </p:cNvPr>
            <p:cNvSpPr txBox="1"/>
            <p:nvPr/>
          </p:nvSpPr>
          <p:spPr>
            <a:xfrm>
              <a:off x="604036" y="3334124"/>
              <a:ext cx="1887748" cy="307777"/>
            </a:xfrm>
            <a:prstGeom prst="rect">
              <a:avLst/>
            </a:prstGeom>
            <a:solidFill>
              <a:schemeClr val="bg1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Cartridge Cases %&gt;%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AB384BA-2635-45B7-9016-1A7E469A611C}"/>
                </a:ext>
              </a:extLst>
            </p:cNvPr>
            <p:cNvGrpSpPr/>
            <p:nvPr/>
          </p:nvGrpSpPr>
          <p:grpSpPr>
            <a:xfrm>
              <a:off x="562666" y="4827084"/>
              <a:ext cx="1970487" cy="1038735"/>
              <a:chOff x="578644" y="4856357"/>
              <a:chExt cx="1970487" cy="1038735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92C7DCE-B08B-478E-8D48-6DC79B5878E4}"/>
                  </a:ext>
                </a:extLst>
              </p:cNvPr>
              <p:cNvSpPr/>
              <p:nvPr/>
            </p:nvSpPr>
            <p:spPr>
              <a:xfrm>
                <a:off x="578644" y="4856357"/>
                <a:ext cx="1970487" cy="1038735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3E5260DD-95D0-4098-9980-CB1128B4427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18002" y="4909380"/>
                <a:ext cx="1891770" cy="932688"/>
                <a:chOff x="566093" y="3253470"/>
                <a:chExt cx="2726374" cy="1344168"/>
              </a:xfrm>
            </p:grpSpPr>
            <p:pic>
              <p:nvPicPr>
                <p:cNvPr id="60" name="Picture 59" descr="A picture containing diagram&#10;&#10;Description automatically generated">
                  <a:extLst>
                    <a:ext uri="{FF2B5EF4-FFF2-40B4-BE49-F238E27FC236}">
                      <a16:creationId xmlns:a16="http://schemas.microsoft.com/office/drawing/2014/main" id="{E5FD3CBF-165E-482E-A099-09D1E640EC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99" t="7500" r="1023" b="1389"/>
                <a:stretch/>
              </p:blipFill>
              <p:spPr>
                <a:xfrm>
                  <a:off x="566093" y="3253470"/>
                  <a:ext cx="1362608" cy="1344167"/>
                </a:xfrm>
                <a:prstGeom prst="rect">
                  <a:avLst/>
                </a:prstGeom>
              </p:spPr>
            </p:pic>
            <p:pic>
              <p:nvPicPr>
                <p:cNvPr id="61" name="Picture 60" descr="A picture containing logo&#10;&#10;Description automatically generated">
                  <a:extLst>
                    <a:ext uri="{FF2B5EF4-FFF2-40B4-BE49-F238E27FC236}">
                      <a16:creationId xmlns:a16="http://schemas.microsoft.com/office/drawing/2014/main" id="{AD71EFD0-89E2-4D5B-9F35-DAD4C7C58F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359" t="7778" r="1766" b="1111"/>
                <a:stretch/>
              </p:blipFill>
              <p:spPr>
                <a:xfrm>
                  <a:off x="1929859" y="3253470"/>
                  <a:ext cx="1362608" cy="1344168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725125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002A0-DF75-4320-A8CF-6E5B7159C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135"/>
            <a:ext cx="10515600" cy="1059621"/>
          </a:xfrm>
        </p:spPr>
        <p:txBody>
          <a:bodyPr>
            <a:normAutofit/>
          </a:bodyPr>
          <a:lstStyle/>
          <a:p>
            <a:r>
              <a:rPr lang="en-US" sz="2400" dirty="0"/>
              <a:t>In what order should the pieces be arranged?</a:t>
            </a:r>
          </a:p>
          <a:p>
            <a:r>
              <a:rPr lang="en-US" sz="2400" dirty="0"/>
              <a:t>What is effect of adding/removing a piece of the pipeline?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5019B5-1840-41B2-A58F-9404090F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Experimentation with the CMC algorithms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1EEF47-E410-466E-A88D-A42287A88390}"/>
              </a:ext>
            </a:extLst>
          </p:cNvPr>
          <p:cNvSpPr txBox="1"/>
          <p:nvPr/>
        </p:nvSpPr>
        <p:spPr>
          <a:xfrm>
            <a:off x="604036" y="3187476"/>
            <a:ext cx="1887748" cy="307777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Cartridge Cases %&gt;%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E94D3F-4725-4DCF-A388-97028DF4390A}"/>
              </a:ext>
            </a:extLst>
          </p:cNvPr>
          <p:cNvSpPr txBox="1"/>
          <p:nvPr/>
        </p:nvSpPr>
        <p:spPr>
          <a:xfrm>
            <a:off x="3289438" y="2721967"/>
            <a:ext cx="2066150" cy="307777"/>
          </a:xfrm>
          <a:prstGeom prst="rect">
            <a:avLst/>
          </a:prstGeom>
          <a:solidFill>
            <a:srgbClr val="FEDD5E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preProcess_crop</a:t>
            </a:r>
            <a:r>
              <a:rPr lang="en-US" sz="1400" dirty="0"/>
              <a:t>() %&gt;%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99632-3965-4E06-9993-81CE6751ECAD}"/>
              </a:ext>
            </a:extLst>
          </p:cNvPr>
          <p:cNvSpPr txBox="1"/>
          <p:nvPr/>
        </p:nvSpPr>
        <p:spPr>
          <a:xfrm>
            <a:off x="2953022" y="3155749"/>
            <a:ext cx="2738982" cy="307777"/>
          </a:xfrm>
          <a:prstGeom prst="rect">
            <a:avLst/>
          </a:prstGeom>
          <a:solidFill>
            <a:srgbClr val="FEDD5E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preProcess_removeTrend</a:t>
            </a:r>
            <a:r>
              <a:rPr lang="en-US" sz="1400" dirty="0"/>
              <a:t>() %&gt;%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B1F3E8-9C6C-43FA-9B33-B31FD48A2523}"/>
              </a:ext>
            </a:extLst>
          </p:cNvPr>
          <p:cNvSpPr txBox="1"/>
          <p:nvPr/>
        </p:nvSpPr>
        <p:spPr>
          <a:xfrm>
            <a:off x="3018859" y="3587514"/>
            <a:ext cx="2615802" cy="307777"/>
          </a:xfrm>
          <a:prstGeom prst="rect">
            <a:avLst/>
          </a:prstGeom>
          <a:solidFill>
            <a:srgbClr val="FEDD5E"/>
          </a:solidFill>
          <a:ln w="28575">
            <a:solidFill>
              <a:srgbClr val="221F1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preProcess_gaussFilter</a:t>
            </a:r>
            <a:r>
              <a:rPr lang="en-US" sz="1400" dirty="0"/>
              <a:t>() %&gt;%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FAB0D3-08EA-4581-94A6-463922096E01}"/>
              </a:ext>
            </a:extLst>
          </p:cNvPr>
          <p:cNvSpPr txBox="1"/>
          <p:nvPr/>
        </p:nvSpPr>
        <p:spPr>
          <a:xfrm>
            <a:off x="6153242" y="3187476"/>
            <a:ext cx="2738982" cy="307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comparison_allTogether</a:t>
            </a:r>
            <a:r>
              <a:rPr lang="en-US" sz="1400" dirty="0"/>
              <a:t>() %&gt;%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BD10A1-B1F3-4040-8C6F-5C1E2A72283E}"/>
              </a:ext>
            </a:extLst>
          </p:cNvPr>
          <p:cNvSpPr txBox="1"/>
          <p:nvPr/>
        </p:nvSpPr>
        <p:spPr>
          <a:xfrm>
            <a:off x="9480380" y="3187476"/>
            <a:ext cx="1514597" cy="3077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decision_CMC</a:t>
            </a:r>
            <a:r>
              <a:rPr lang="en-US" sz="1400" dirty="0"/>
              <a:t>()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0F60DA-E158-4E4C-A316-EA77435A374B}"/>
              </a:ext>
            </a:extLst>
          </p:cNvPr>
          <p:cNvCxnSpPr>
            <a:cxnSpLocks/>
            <a:stCxn id="7" idx="2"/>
            <a:endCxn id="29" idx="0"/>
          </p:cNvCxnSpPr>
          <p:nvPr/>
        </p:nvCxnSpPr>
        <p:spPr>
          <a:xfrm flipH="1">
            <a:off x="3397431" y="3895291"/>
            <a:ext cx="929329" cy="3996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653B7B-87D9-4CE8-B1FC-48FA6F8E29C4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5629630" y="3793420"/>
            <a:ext cx="2180872" cy="6673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FCAAE34-CE99-4460-A267-A5937ADB4C27}"/>
              </a:ext>
            </a:extLst>
          </p:cNvPr>
          <p:cNvGrpSpPr/>
          <p:nvPr/>
        </p:nvGrpSpPr>
        <p:grpSpPr>
          <a:xfrm>
            <a:off x="1559494" y="4294907"/>
            <a:ext cx="3517579" cy="1996812"/>
            <a:chOff x="1559494" y="4294907"/>
            <a:chExt cx="3517579" cy="199681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4D1C189-E977-400E-A8C0-6C7B6C7D3174}"/>
                </a:ext>
              </a:extLst>
            </p:cNvPr>
            <p:cNvSpPr txBox="1"/>
            <p:nvPr/>
          </p:nvSpPr>
          <p:spPr>
            <a:xfrm>
              <a:off x="2413362" y="4294907"/>
              <a:ext cx="19681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Gaussian Filtered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3969D83-019A-4866-AAAB-B7589D01062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59494" y="4572647"/>
              <a:ext cx="3517579" cy="1719072"/>
              <a:chOff x="3436826" y="3194531"/>
              <a:chExt cx="2747126" cy="1342545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D00BD92-6831-4CE2-86DE-31074BD6A307}"/>
                  </a:ext>
                </a:extLst>
              </p:cNvPr>
              <p:cNvSpPr/>
              <p:nvPr/>
            </p:nvSpPr>
            <p:spPr>
              <a:xfrm>
                <a:off x="3436826" y="3194531"/>
                <a:ext cx="2747126" cy="134254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41" name="Picture 40" descr="Shape, circle&#10;&#10;Description automatically generated">
                <a:extLst>
                  <a:ext uri="{FF2B5EF4-FFF2-40B4-BE49-F238E27FC236}">
                    <a16:creationId xmlns:a16="http://schemas.microsoft.com/office/drawing/2014/main" id="{FF5DC12A-3594-429E-8EDD-DFBB809D5A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536" t="6951" r="21244" b="2044"/>
              <a:stretch/>
            </p:blipFill>
            <p:spPr>
              <a:xfrm>
                <a:off x="4863280" y="3250902"/>
                <a:ext cx="1274301" cy="1250771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2" name="Picture 41" descr="Shape, circle&#10;&#10;Description automatically generated">
                <a:extLst>
                  <a:ext uri="{FF2B5EF4-FFF2-40B4-BE49-F238E27FC236}">
                    <a16:creationId xmlns:a16="http://schemas.microsoft.com/office/drawing/2014/main" id="{C2E53011-EA74-4CDB-A3B0-64A71C091A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597" t="6541" r="21184" b="1789"/>
              <a:stretch/>
            </p:blipFill>
            <p:spPr>
              <a:xfrm>
                <a:off x="3483197" y="3241786"/>
                <a:ext cx="1274301" cy="125988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1BF5CC1-BDAE-4EB4-9D14-8DEB454FE068}"/>
                </a:ext>
              </a:extLst>
            </p:cNvPr>
            <p:cNvSpPr txBox="1"/>
            <p:nvPr/>
          </p:nvSpPr>
          <p:spPr>
            <a:xfrm>
              <a:off x="2000612" y="5329710"/>
              <a:ext cx="825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Scan 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B2AF2EE-3C92-4D0D-83AC-DB6B3CF9CEAC}"/>
                </a:ext>
              </a:extLst>
            </p:cNvPr>
            <p:cNvSpPr txBox="1"/>
            <p:nvPr/>
          </p:nvSpPr>
          <p:spPr>
            <a:xfrm>
              <a:off x="3694135" y="5329710"/>
              <a:ext cx="825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Scan 2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98FCDDB-0ADD-4FDF-AD1C-9AA730B1D3A3}"/>
              </a:ext>
            </a:extLst>
          </p:cNvPr>
          <p:cNvSpPr txBox="1"/>
          <p:nvPr/>
        </p:nvSpPr>
        <p:spPr>
          <a:xfrm>
            <a:off x="3018859" y="3587514"/>
            <a:ext cx="2615802" cy="307777"/>
          </a:xfrm>
          <a:prstGeom prst="rect">
            <a:avLst/>
          </a:prstGeom>
          <a:solidFill>
            <a:srgbClr val="FEDD5E"/>
          </a:solidFill>
          <a:ln w="28575">
            <a:solidFill>
              <a:srgbClr val="221F1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strike="sngStrike" dirty="0" err="1"/>
              <a:t>preProcess_gaussFilter</a:t>
            </a:r>
            <a:r>
              <a:rPr lang="en-US" sz="1400" strike="sngStrike" dirty="0"/>
              <a:t>() %&gt;%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71EEFEB-3EB5-448E-AF7F-81455803CF14}"/>
              </a:ext>
            </a:extLst>
          </p:cNvPr>
          <p:cNvGrpSpPr>
            <a:grpSpLocks noChangeAspect="1"/>
          </p:cNvGrpSpPr>
          <p:nvPr/>
        </p:nvGrpSpPr>
        <p:grpSpPr>
          <a:xfrm>
            <a:off x="7472367" y="4572647"/>
            <a:ext cx="3517579" cy="1719072"/>
            <a:chOff x="6741314" y="1589686"/>
            <a:chExt cx="2638184" cy="128930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DECF50A-5BE1-4C58-A5C1-F966B33EDAB6}"/>
                </a:ext>
              </a:extLst>
            </p:cNvPr>
            <p:cNvSpPr/>
            <p:nvPr/>
          </p:nvSpPr>
          <p:spPr>
            <a:xfrm>
              <a:off x="6741314" y="1589686"/>
              <a:ext cx="2638184" cy="128930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32" name="Picture 31" descr="Shape, circle&#10;&#10;Description automatically generated">
              <a:extLst>
                <a:ext uri="{FF2B5EF4-FFF2-40B4-BE49-F238E27FC236}">
                  <a16:creationId xmlns:a16="http://schemas.microsoft.com/office/drawing/2014/main" id="{0CFA7446-1451-4A30-9E07-D45691A406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6" t="6961" r="21999" b="2425"/>
            <a:stretch/>
          </p:blipFill>
          <p:spPr>
            <a:xfrm>
              <a:off x="8122539" y="1635396"/>
              <a:ext cx="1204076" cy="120700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6814F72-D8BF-47CC-AFEE-E459F789484D}"/>
                </a:ext>
              </a:extLst>
            </p:cNvPr>
            <p:cNvSpPr txBox="1"/>
            <p:nvPr/>
          </p:nvSpPr>
          <p:spPr>
            <a:xfrm>
              <a:off x="8415012" y="2173180"/>
              <a:ext cx="6191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Scan 2</a:t>
              </a:r>
            </a:p>
          </p:txBody>
        </p:sp>
        <p:pic>
          <p:nvPicPr>
            <p:cNvPr id="34" name="Picture 33" descr="Shape, circle&#10;&#10;Description automatically generated">
              <a:extLst>
                <a:ext uri="{FF2B5EF4-FFF2-40B4-BE49-F238E27FC236}">
                  <a16:creationId xmlns:a16="http://schemas.microsoft.com/office/drawing/2014/main" id="{D92580B6-F7FA-4C31-9A16-662280B089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9" t="6681" r="21926" b="2707"/>
            <a:stretch/>
          </p:blipFill>
          <p:spPr>
            <a:xfrm>
              <a:off x="6806054" y="1627915"/>
              <a:ext cx="1204076" cy="1207008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D0CF034-3010-4303-B07E-C04831666AC3}"/>
                </a:ext>
              </a:extLst>
            </p:cNvPr>
            <p:cNvSpPr txBox="1"/>
            <p:nvPr/>
          </p:nvSpPr>
          <p:spPr>
            <a:xfrm>
              <a:off x="7098528" y="2157791"/>
              <a:ext cx="6191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Scan 1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4BA8097-BFC1-41CA-99E3-97BFF50DE7A4}"/>
              </a:ext>
            </a:extLst>
          </p:cNvPr>
          <p:cNvSpPr txBox="1"/>
          <p:nvPr/>
        </p:nvSpPr>
        <p:spPr>
          <a:xfrm>
            <a:off x="7810502" y="4276081"/>
            <a:ext cx="2452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 Gaussian Filtered</a:t>
            </a:r>
          </a:p>
        </p:txBody>
      </p:sp>
    </p:spTree>
    <p:extLst>
      <p:ext uri="{BB962C8B-B14F-4D97-AF65-F5344CB8AC3E}">
        <p14:creationId xmlns:p14="http://schemas.microsoft.com/office/powerpoint/2010/main" val="190388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50" grpId="0" animBg="1"/>
      <p:bldP spid="37" grpId="0"/>
    </p:bld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221F1F"/>
      </a:dk1>
      <a:lt1>
        <a:srgbClr val="F2F2F2"/>
      </a:lt1>
      <a:dk2>
        <a:srgbClr val="234089"/>
      </a:dk2>
      <a:lt2>
        <a:srgbClr val="FDFBE1"/>
      </a:lt2>
      <a:accent1>
        <a:srgbClr val="FFE86D"/>
      </a:accent1>
      <a:accent2>
        <a:srgbClr val="4A2C80"/>
      </a:accent2>
      <a:accent3>
        <a:srgbClr val="09BCC6"/>
      </a:accent3>
      <a:accent4>
        <a:srgbClr val="FFFFFF"/>
      </a:accent4>
      <a:accent5>
        <a:srgbClr val="F9B52C"/>
      </a:accent5>
      <a:accent6>
        <a:srgbClr val="FDC317"/>
      </a:accent6>
      <a:hlink>
        <a:srgbClr val="234089"/>
      </a:hlink>
      <a:folHlink>
        <a:srgbClr val="09BCC6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3"/>
            </a:gs>
            <a:gs pos="50000">
              <a:schemeClr val="tx2"/>
            </a:gs>
            <a:gs pos="100000">
              <a:schemeClr val="accent2"/>
            </a:gs>
          </a:gsLst>
          <a:lin ang="5400000" scaled="1"/>
        </a:gra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1237</Words>
  <Application>Microsoft Office PowerPoint</Application>
  <PresentationFormat>Widescreen</PresentationFormat>
  <Paragraphs>169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Century Gothic</vt:lpstr>
      <vt:lpstr>Palatino Linotype</vt:lpstr>
      <vt:lpstr>Office Theme</vt:lpstr>
      <vt:lpstr>An Accessible Open-Source Implementation of the Congruent Matching Cells Algorithms for Cartridge Case Analysis</vt:lpstr>
      <vt:lpstr>Overview</vt:lpstr>
      <vt:lpstr>Cartridge Case Breech Face Impression Analysis</vt:lpstr>
      <vt:lpstr>What are Algorithms?</vt:lpstr>
      <vt:lpstr>The Congruent Matching Cells Algorithms</vt:lpstr>
      <vt:lpstr>The CMC algorithms as a data-to-results pipeline</vt:lpstr>
      <vt:lpstr>The cmcR package</vt:lpstr>
      <vt:lpstr>cmcR *Pipe*line</vt:lpstr>
      <vt:lpstr>Experimentation with the CMC algorithms</vt:lpstr>
      <vt:lpstr>Example: How does a Gaussian filter affect the CMC score?</vt:lpstr>
      <vt:lpstr>Example: How does a Gaussian filter affect the CMC score?</vt:lpstr>
      <vt:lpstr>Conclusion</vt:lpstr>
      <vt:lpstr>Resources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Jase Hamstad</dc:creator>
  <cp:lastModifiedBy>Joe Zemme</cp:lastModifiedBy>
  <cp:revision>151</cp:revision>
  <dcterms:created xsi:type="dcterms:W3CDTF">2021-10-29T21:23:41Z</dcterms:created>
  <dcterms:modified xsi:type="dcterms:W3CDTF">2022-01-16T18:58:27Z</dcterms:modified>
</cp:coreProperties>
</file>